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3"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0D87A1"/>
    <a:srgbClr val="C1E8F7"/>
    <a:srgbClr val="B1E2F5"/>
    <a:srgbClr val="EAEAEA"/>
    <a:srgbClr val="41B6E6"/>
    <a:srgbClr val="C94A8F"/>
    <a:srgbClr val="F7E5EF"/>
    <a:srgbClr val="D0D1D2"/>
    <a:srgbClr val="D3E9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225" autoAdjust="0"/>
    <p:restoredTop sz="95226" autoAdjust="0"/>
  </p:normalViewPr>
  <p:slideViewPr>
    <p:cSldViewPr snapToGrid="0">
      <p:cViewPr varScale="1">
        <p:scale>
          <a:sx n="159" d="100"/>
          <a:sy n="159" d="100"/>
        </p:scale>
        <p:origin x="3636" y="13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352F0A-EB5A-4057-B656-2489F4D7B331}" type="datetimeFigureOut">
              <a:rPr lang="en-GB" smtClean="0"/>
              <a:t>12/09/2025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9D7747-C57F-4E71-B1B1-556B7EB8AEE7}" type="slidenum">
              <a:rPr lang="en-GB" smtClean="0"/>
              <a:t>‹#›</a:t>
            </a:fld>
            <a:endParaRPr lang="en-GB" dirty="0"/>
          </a:p>
        </p:txBody>
      </p:sp>
    </p:spTree>
    <p:extLst>
      <p:ext uri="{BB962C8B-B14F-4D97-AF65-F5344CB8AC3E}">
        <p14:creationId xmlns:p14="http://schemas.microsoft.com/office/powerpoint/2010/main" val="2793173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59D7747-C57F-4E71-B1B1-556B7EB8AEE7}" type="slidenum">
              <a:rPr lang="en-GB" smtClean="0"/>
              <a:t>2</a:t>
            </a:fld>
            <a:endParaRPr lang="en-GB" dirty="0"/>
          </a:p>
        </p:txBody>
      </p:sp>
    </p:spTree>
    <p:extLst>
      <p:ext uri="{BB962C8B-B14F-4D97-AF65-F5344CB8AC3E}">
        <p14:creationId xmlns:p14="http://schemas.microsoft.com/office/powerpoint/2010/main" val="3748969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59D7747-C57F-4E71-B1B1-556B7EB8AEE7}" type="slidenum">
              <a:rPr lang="en-GB" smtClean="0"/>
              <a:t>3</a:t>
            </a:fld>
            <a:endParaRPr lang="en-GB" dirty="0"/>
          </a:p>
        </p:txBody>
      </p:sp>
    </p:spTree>
    <p:extLst>
      <p:ext uri="{BB962C8B-B14F-4D97-AF65-F5344CB8AC3E}">
        <p14:creationId xmlns:p14="http://schemas.microsoft.com/office/powerpoint/2010/main" val="2544249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59D7747-C57F-4E71-B1B1-556B7EB8AEE7}" type="slidenum">
              <a:rPr lang="en-GB" smtClean="0"/>
              <a:t>4</a:t>
            </a:fld>
            <a:endParaRPr lang="en-GB" dirty="0"/>
          </a:p>
        </p:txBody>
      </p:sp>
    </p:spTree>
    <p:extLst>
      <p:ext uri="{BB962C8B-B14F-4D97-AF65-F5344CB8AC3E}">
        <p14:creationId xmlns:p14="http://schemas.microsoft.com/office/powerpoint/2010/main" val="3993306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59D7747-C57F-4E71-B1B1-556B7EB8AEE7}" type="slidenum">
              <a:rPr lang="en-GB" smtClean="0"/>
              <a:t>5</a:t>
            </a:fld>
            <a:endParaRPr lang="en-GB" dirty="0"/>
          </a:p>
        </p:txBody>
      </p:sp>
    </p:spTree>
    <p:extLst>
      <p:ext uri="{BB962C8B-B14F-4D97-AF65-F5344CB8AC3E}">
        <p14:creationId xmlns:p14="http://schemas.microsoft.com/office/powerpoint/2010/main" val="4093517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59D7747-C57F-4E71-B1B1-556B7EB8AEE7}" type="slidenum">
              <a:rPr lang="en-GB" smtClean="0"/>
              <a:t>6</a:t>
            </a:fld>
            <a:endParaRPr lang="en-GB" dirty="0"/>
          </a:p>
        </p:txBody>
      </p:sp>
    </p:spTree>
    <p:extLst>
      <p:ext uri="{BB962C8B-B14F-4D97-AF65-F5344CB8AC3E}">
        <p14:creationId xmlns:p14="http://schemas.microsoft.com/office/powerpoint/2010/main" val="1732197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59D7747-C57F-4E71-B1B1-556B7EB8AEE7}" type="slidenum">
              <a:rPr lang="en-GB" smtClean="0"/>
              <a:t>7</a:t>
            </a:fld>
            <a:endParaRPr lang="en-GB" dirty="0"/>
          </a:p>
        </p:txBody>
      </p:sp>
    </p:spTree>
    <p:extLst>
      <p:ext uri="{BB962C8B-B14F-4D97-AF65-F5344CB8AC3E}">
        <p14:creationId xmlns:p14="http://schemas.microsoft.com/office/powerpoint/2010/main" val="3642132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31A29-6FF6-4920-B4B3-37182FC856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9CDE0E5-C293-4A8F-A1EA-8A952F0BE0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93F3DDF-4AC8-4928-997C-A6600C20EFB4}"/>
              </a:ext>
            </a:extLst>
          </p:cNvPr>
          <p:cNvSpPr>
            <a:spLocks noGrp="1"/>
          </p:cNvSpPr>
          <p:nvPr>
            <p:ph type="dt" sz="half" idx="10"/>
          </p:nvPr>
        </p:nvSpPr>
        <p:spPr/>
        <p:txBody>
          <a:bodyPr/>
          <a:lstStyle/>
          <a:p>
            <a:fld id="{C1854A33-CC07-44D7-A8CD-DD71F518F0EE}" type="datetimeFigureOut">
              <a:rPr lang="en-GB" smtClean="0"/>
              <a:t>12/09/2025</a:t>
            </a:fld>
            <a:endParaRPr lang="en-GB" dirty="0"/>
          </a:p>
        </p:txBody>
      </p:sp>
      <p:sp>
        <p:nvSpPr>
          <p:cNvPr id="5" name="Footer Placeholder 4">
            <a:extLst>
              <a:ext uri="{FF2B5EF4-FFF2-40B4-BE49-F238E27FC236}">
                <a16:creationId xmlns:a16="http://schemas.microsoft.com/office/drawing/2014/main" id="{43052077-A16F-4527-A1D8-25DC33EB951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D9A99F4-5C21-4B0F-AD1E-2A8CCF76FA3B}"/>
              </a:ext>
            </a:extLst>
          </p:cNvPr>
          <p:cNvSpPr>
            <a:spLocks noGrp="1"/>
          </p:cNvSpPr>
          <p:nvPr>
            <p:ph type="sldNum" sz="quarter" idx="12"/>
          </p:nvPr>
        </p:nvSpPr>
        <p:spPr/>
        <p:txBody>
          <a:bodyPr/>
          <a:lstStyle/>
          <a:p>
            <a:fld id="{7AD0F393-FAFE-4707-82FC-422D254FBE8A}" type="slidenum">
              <a:rPr lang="en-GB" smtClean="0"/>
              <a:t>‹#›</a:t>
            </a:fld>
            <a:endParaRPr lang="en-GB" dirty="0"/>
          </a:p>
        </p:txBody>
      </p:sp>
    </p:spTree>
    <p:extLst>
      <p:ext uri="{BB962C8B-B14F-4D97-AF65-F5344CB8AC3E}">
        <p14:creationId xmlns:p14="http://schemas.microsoft.com/office/powerpoint/2010/main" val="2689350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C0DC1-1D7B-431A-A8E7-E997B53615B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42C2544-7F3B-45A7-AD04-EE57395E83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6B7D2F-C7BC-4945-B524-068F51FAC5BB}"/>
              </a:ext>
            </a:extLst>
          </p:cNvPr>
          <p:cNvSpPr>
            <a:spLocks noGrp="1"/>
          </p:cNvSpPr>
          <p:nvPr>
            <p:ph type="dt" sz="half" idx="10"/>
          </p:nvPr>
        </p:nvSpPr>
        <p:spPr/>
        <p:txBody>
          <a:bodyPr/>
          <a:lstStyle/>
          <a:p>
            <a:fld id="{C1854A33-CC07-44D7-A8CD-DD71F518F0EE}" type="datetimeFigureOut">
              <a:rPr lang="en-GB" smtClean="0"/>
              <a:t>12/09/2025</a:t>
            </a:fld>
            <a:endParaRPr lang="en-GB" dirty="0"/>
          </a:p>
        </p:txBody>
      </p:sp>
      <p:sp>
        <p:nvSpPr>
          <p:cNvPr id="5" name="Footer Placeholder 4">
            <a:extLst>
              <a:ext uri="{FF2B5EF4-FFF2-40B4-BE49-F238E27FC236}">
                <a16:creationId xmlns:a16="http://schemas.microsoft.com/office/drawing/2014/main" id="{256D3B37-4C9D-43D3-B595-0D6956A992E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E2A0197-17B4-4372-94C2-E34985FF146D}"/>
              </a:ext>
            </a:extLst>
          </p:cNvPr>
          <p:cNvSpPr>
            <a:spLocks noGrp="1"/>
          </p:cNvSpPr>
          <p:nvPr>
            <p:ph type="sldNum" sz="quarter" idx="12"/>
          </p:nvPr>
        </p:nvSpPr>
        <p:spPr/>
        <p:txBody>
          <a:bodyPr/>
          <a:lstStyle/>
          <a:p>
            <a:fld id="{7AD0F393-FAFE-4707-82FC-422D254FBE8A}" type="slidenum">
              <a:rPr lang="en-GB" smtClean="0"/>
              <a:t>‹#›</a:t>
            </a:fld>
            <a:endParaRPr lang="en-GB" dirty="0"/>
          </a:p>
        </p:txBody>
      </p:sp>
    </p:spTree>
    <p:extLst>
      <p:ext uri="{BB962C8B-B14F-4D97-AF65-F5344CB8AC3E}">
        <p14:creationId xmlns:p14="http://schemas.microsoft.com/office/powerpoint/2010/main" val="35569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5C9A5C-C70E-4B38-8C1D-4E762576320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E2E635-33E1-40A3-BF2D-DEE7241234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813507-0126-40E5-BB04-2A2E7FEB1C73}"/>
              </a:ext>
            </a:extLst>
          </p:cNvPr>
          <p:cNvSpPr>
            <a:spLocks noGrp="1"/>
          </p:cNvSpPr>
          <p:nvPr>
            <p:ph type="dt" sz="half" idx="10"/>
          </p:nvPr>
        </p:nvSpPr>
        <p:spPr/>
        <p:txBody>
          <a:bodyPr/>
          <a:lstStyle/>
          <a:p>
            <a:fld id="{C1854A33-CC07-44D7-A8CD-DD71F518F0EE}" type="datetimeFigureOut">
              <a:rPr lang="en-GB" smtClean="0"/>
              <a:t>12/09/2025</a:t>
            </a:fld>
            <a:endParaRPr lang="en-GB" dirty="0"/>
          </a:p>
        </p:txBody>
      </p:sp>
      <p:sp>
        <p:nvSpPr>
          <p:cNvPr id="5" name="Footer Placeholder 4">
            <a:extLst>
              <a:ext uri="{FF2B5EF4-FFF2-40B4-BE49-F238E27FC236}">
                <a16:creationId xmlns:a16="http://schemas.microsoft.com/office/drawing/2014/main" id="{6231405C-8956-4FF7-8F2B-43330250198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70D7E6E-8481-4C06-AF92-C80A12BAB378}"/>
              </a:ext>
            </a:extLst>
          </p:cNvPr>
          <p:cNvSpPr>
            <a:spLocks noGrp="1"/>
          </p:cNvSpPr>
          <p:nvPr>
            <p:ph type="sldNum" sz="quarter" idx="12"/>
          </p:nvPr>
        </p:nvSpPr>
        <p:spPr/>
        <p:txBody>
          <a:bodyPr/>
          <a:lstStyle/>
          <a:p>
            <a:fld id="{7AD0F393-FAFE-4707-82FC-422D254FBE8A}" type="slidenum">
              <a:rPr lang="en-GB" smtClean="0"/>
              <a:t>‹#›</a:t>
            </a:fld>
            <a:endParaRPr lang="en-GB" dirty="0"/>
          </a:p>
        </p:txBody>
      </p:sp>
    </p:spTree>
    <p:extLst>
      <p:ext uri="{BB962C8B-B14F-4D97-AF65-F5344CB8AC3E}">
        <p14:creationId xmlns:p14="http://schemas.microsoft.com/office/powerpoint/2010/main" val="2866576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97FD9-EBE0-4F8B-97B5-FF14B64DFA8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78CBED4-6806-4E6C-BB68-6E5F8E8891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97D196-E3D4-4FE1-B077-1FA937027BC7}"/>
              </a:ext>
            </a:extLst>
          </p:cNvPr>
          <p:cNvSpPr>
            <a:spLocks noGrp="1"/>
          </p:cNvSpPr>
          <p:nvPr>
            <p:ph type="dt" sz="half" idx="10"/>
          </p:nvPr>
        </p:nvSpPr>
        <p:spPr/>
        <p:txBody>
          <a:bodyPr/>
          <a:lstStyle/>
          <a:p>
            <a:fld id="{C1854A33-CC07-44D7-A8CD-DD71F518F0EE}" type="datetimeFigureOut">
              <a:rPr lang="en-GB" smtClean="0"/>
              <a:t>12/09/2025</a:t>
            </a:fld>
            <a:endParaRPr lang="en-GB" dirty="0"/>
          </a:p>
        </p:txBody>
      </p:sp>
      <p:sp>
        <p:nvSpPr>
          <p:cNvPr id="5" name="Footer Placeholder 4">
            <a:extLst>
              <a:ext uri="{FF2B5EF4-FFF2-40B4-BE49-F238E27FC236}">
                <a16:creationId xmlns:a16="http://schemas.microsoft.com/office/drawing/2014/main" id="{43FA69F5-4981-4F2A-BD39-8EF1D7A7DBF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860B93A-363F-4607-8ED1-D3229DE78EDC}"/>
              </a:ext>
            </a:extLst>
          </p:cNvPr>
          <p:cNvSpPr>
            <a:spLocks noGrp="1"/>
          </p:cNvSpPr>
          <p:nvPr>
            <p:ph type="sldNum" sz="quarter" idx="12"/>
          </p:nvPr>
        </p:nvSpPr>
        <p:spPr/>
        <p:txBody>
          <a:bodyPr/>
          <a:lstStyle/>
          <a:p>
            <a:fld id="{7AD0F393-FAFE-4707-82FC-422D254FBE8A}" type="slidenum">
              <a:rPr lang="en-GB" smtClean="0"/>
              <a:t>‹#›</a:t>
            </a:fld>
            <a:endParaRPr lang="en-GB" dirty="0"/>
          </a:p>
        </p:txBody>
      </p:sp>
    </p:spTree>
    <p:extLst>
      <p:ext uri="{BB962C8B-B14F-4D97-AF65-F5344CB8AC3E}">
        <p14:creationId xmlns:p14="http://schemas.microsoft.com/office/powerpoint/2010/main" val="335845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E408A-AEF0-40AE-8D88-0291083260F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A3A023E-B1A2-4FC9-AB6E-1F47DC3407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05BDD13-6AEB-46FA-8463-C5F4C608C975}"/>
              </a:ext>
            </a:extLst>
          </p:cNvPr>
          <p:cNvSpPr>
            <a:spLocks noGrp="1"/>
          </p:cNvSpPr>
          <p:nvPr>
            <p:ph type="dt" sz="half" idx="10"/>
          </p:nvPr>
        </p:nvSpPr>
        <p:spPr/>
        <p:txBody>
          <a:bodyPr/>
          <a:lstStyle/>
          <a:p>
            <a:fld id="{C1854A33-CC07-44D7-A8CD-DD71F518F0EE}" type="datetimeFigureOut">
              <a:rPr lang="en-GB" smtClean="0"/>
              <a:t>12/09/2025</a:t>
            </a:fld>
            <a:endParaRPr lang="en-GB" dirty="0"/>
          </a:p>
        </p:txBody>
      </p:sp>
      <p:sp>
        <p:nvSpPr>
          <p:cNvPr id="5" name="Footer Placeholder 4">
            <a:extLst>
              <a:ext uri="{FF2B5EF4-FFF2-40B4-BE49-F238E27FC236}">
                <a16:creationId xmlns:a16="http://schemas.microsoft.com/office/drawing/2014/main" id="{E38D51F5-DBCE-480A-891E-592C7EB20BA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278C2F3-E6AE-4AF1-B597-BF5CAC8FAEB2}"/>
              </a:ext>
            </a:extLst>
          </p:cNvPr>
          <p:cNvSpPr>
            <a:spLocks noGrp="1"/>
          </p:cNvSpPr>
          <p:nvPr>
            <p:ph type="sldNum" sz="quarter" idx="12"/>
          </p:nvPr>
        </p:nvSpPr>
        <p:spPr/>
        <p:txBody>
          <a:bodyPr/>
          <a:lstStyle/>
          <a:p>
            <a:fld id="{7AD0F393-FAFE-4707-82FC-422D254FBE8A}" type="slidenum">
              <a:rPr lang="en-GB" smtClean="0"/>
              <a:t>‹#›</a:t>
            </a:fld>
            <a:endParaRPr lang="en-GB" dirty="0"/>
          </a:p>
        </p:txBody>
      </p:sp>
    </p:spTree>
    <p:extLst>
      <p:ext uri="{BB962C8B-B14F-4D97-AF65-F5344CB8AC3E}">
        <p14:creationId xmlns:p14="http://schemas.microsoft.com/office/powerpoint/2010/main" val="280675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F76DB-1A51-4415-89F6-072B71D2066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A4E949B-D1B6-4D0C-B860-50AA1F6A388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DD26505-399C-48D1-B9E1-CB81D24991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8FC855C-FB34-4E0D-A3B0-A113BC1653E3}"/>
              </a:ext>
            </a:extLst>
          </p:cNvPr>
          <p:cNvSpPr>
            <a:spLocks noGrp="1"/>
          </p:cNvSpPr>
          <p:nvPr>
            <p:ph type="dt" sz="half" idx="10"/>
          </p:nvPr>
        </p:nvSpPr>
        <p:spPr/>
        <p:txBody>
          <a:bodyPr/>
          <a:lstStyle/>
          <a:p>
            <a:fld id="{C1854A33-CC07-44D7-A8CD-DD71F518F0EE}" type="datetimeFigureOut">
              <a:rPr lang="en-GB" smtClean="0"/>
              <a:t>12/09/2025</a:t>
            </a:fld>
            <a:endParaRPr lang="en-GB" dirty="0"/>
          </a:p>
        </p:txBody>
      </p:sp>
      <p:sp>
        <p:nvSpPr>
          <p:cNvPr id="6" name="Footer Placeholder 5">
            <a:extLst>
              <a:ext uri="{FF2B5EF4-FFF2-40B4-BE49-F238E27FC236}">
                <a16:creationId xmlns:a16="http://schemas.microsoft.com/office/drawing/2014/main" id="{DF3356B8-84BB-41CD-B9F1-EC810D1F866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94DEAD80-AEC6-49AF-824F-C8E0EA1C0E90}"/>
              </a:ext>
            </a:extLst>
          </p:cNvPr>
          <p:cNvSpPr>
            <a:spLocks noGrp="1"/>
          </p:cNvSpPr>
          <p:nvPr>
            <p:ph type="sldNum" sz="quarter" idx="12"/>
          </p:nvPr>
        </p:nvSpPr>
        <p:spPr/>
        <p:txBody>
          <a:bodyPr/>
          <a:lstStyle/>
          <a:p>
            <a:fld id="{7AD0F393-FAFE-4707-82FC-422D254FBE8A}" type="slidenum">
              <a:rPr lang="en-GB" smtClean="0"/>
              <a:t>‹#›</a:t>
            </a:fld>
            <a:endParaRPr lang="en-GB" dirty="0"/>
          </a:p>
        </p:txBody>
      </p:sp>
    </p:spTree>
    <p:extLst>
      <p:ext uri="{BB962C8B-B14F-4D97-AF65-F5344CB8AC3E}">
        <p14:creationId xmlns:p14="http://schemas.microsoft.com/office/powerpoint/2010/main" val="1379711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1ACBC-37FE-4448-B1A9-D9538506F5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422C19-11DA-4253-AD31-FB2AAE3E38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C52EEE8-7458-4D9A-BACF-21A8B3119C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5FDD66C-4CF2-4B82-AB04-A1F340561C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BF0274-F086-438E-82AF-2AB9D39F9A7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A5C1C30-73F2-49E6-AC84-1C753621CD04}"/>
              </a:ext>
            </a:extLst>
          </p:cNvPr>
          <p:cNvSpPr>
            <a:spLocks noGrp="1"/>
          </p:cNvSpPr>
          <p:nvPr>
            <p:ph type="dt" sz="half" idx="10"/>
          </p:nvPr>
        </p:nvSpPr>
        <p:spPr/>
        <p:txBody>
          <a:bodyPr/>
          <a:lstStyle/>
          <a:p>
            <a:fld id="{C1854A33-CC07-44D7-A8CD-DD71F518F0EE}" type="datetimeFigureOut">
              <a:rPr lang="en-GB" smtClean="0"/>
              <a:t>12/09/2025</a:t>
            </a:fld>
            <a:endParaRPr lang="en-GB" dirty="0"/>
          </a:p>
        </p:txBody>
      </p:sp>
      <p:sp>
        <p:nvSpPr>
          <p:cNvPr id="8" name="Footer Placeholder 7">
            <a:extLst>
              <a:ext uri="{FF2B5EF4-FFF2-40B4-BE49-F238E27FC236}">
                <a16:creationId xmlns:a16="http://schemas.microsoft.com/office/drawing/2014/main" id="{1ADAE5E9-61A1-4B8F-BC96-02F0CA1EF3C2}"/>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CD14B3DC-060A-4BE8-BC43-BFB935B407B3}"/>
              </a:ext>
            </a:extLst>
          </p:cNvPr>
          <p:cNvSpPr>
            <a:spLocks noGrp="1"/>
          </p:cNvSpPr>
          <p:nvPr>
            <p:ph type="sldNum" sz="quarter" idx="12"/>
          </p:nvPr>
        </p:nvSpPr>
        <p:spPr/>
        <p:txBody>
          <a:bodyPr/>
          <a:lstStyle/>
          <a:p>
            <a:fld id="{7AD0F393-FAFE-4707-82FC-422D254FBE8A}" type="slidenum">
              <a:rPr lang="en-GB" smtClean="0"/>
              <a:t>‹#›</a:t>
            </a:fld>
            <a:endParaRPr lang="en-GB" dirty="0"/>
          </a:p>
        </p:txBody>
      </p:sp>
    </p:spTree>
    <p:extLst>
      <p:ext uri="{BB962C8B-B14F-4D97-AF65-F5344CB8AC3E}">
        <p14:creationId xmlns:p14="http://schemas.microsoft.com/office/powerpoint/2010/main" val="2168082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38892-498E-4A08-82EC-0ED1916E65E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99712FF-9805-49CB-86BA-72C32126A791}"/>
              </a:ext>
            </a:extLst>
          </p:cNvPr>
          <p:cNvSpPr>
            <a:spLocks noGrp="1"/>
          </p:cNvSpPr>
          <p:nvPr>
            <p:ph type="dt" sz="half" idx="10"/>
          </p:nvPr>
        </p:nvSpPr>
        <p:spPr/>
        <p:txBody>
          <a:bodyPr/>
          <a:lstStyle/>
          <a:p>
            <a:fld id="{C1854A33-CC07-44D7-A8CD-DD71F518F0EE}" type="datetimeFigureOut">
              <a:rPr lang="en-GB" smtClean="0"/>
              <a:t>12/09/2025</a:t>
            </a:fld>
            <a:endParaRPr lang="en-GB" dirty="0"/>
          </a:p>
        </p:txBody>
      </p:sp>
      <p:sp>
        <p:nvSpPr>
          <p:cNvPr id="4" name="Footer Placeholder 3">
            <a:extLst>
              <a:ext uri="{FF2B5EF4-FFF2-40B4-BE49-F238E27FC236}">
                <a16:creationId xmlns:a16="http://schemas.microsoft.com/office/drawing/2014/main" id="{F182F170-A059-4D08-8823-9AF998BB1BA6}"/>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BA7EF2CF-282D-4D52-9404-ACB02A94412A}"/>
              </a:ext>
            </a:extLst>
          </p:cNvPr>
          <p:cNvSpPr>
            <a:spLocks noGrp="1"/>
          </p:cNvSpPr>
          <p:nvPr>
            <p:ph type="sldNum" sz="quarter" idx="12"/>
          </p:nvPr>
        </p:nvSpPr>
        <p:spPr/>
        <p:txBody>
          <a:bodyPr/>
          <a:lstStyle/>
          <a:p>
            <a:fld id="{7AD0F393-FAFE-4707-82FC-422D254FBE8A}" type="slidenum">
              <a:rPr lang="en-GB" smtClean="0"/>
              <a:t>‹#›</a:t>
            </a:fld>
            <a:endParaRPr lang="en-GB" dirty="0"/>
          </a:p>
        </p:txBody>
      </p:sp>
    </p:spTree>
    <p:extLst>
      <p:ext uri="{BB962C8B-B14F-4D97-AF65-F5344CB8AC3E}">
        <p14:creationId xmlns:p14="http://schemas.microsoft.com/office/powerpoint/2010/main" val="2316528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5E9F6A-2ADF-4BDF-9999-E41F264EF5DC}"/>
              </a:ext>
            </a:extLst>
          </p:cNvPr>
          <p:cNvSpPr>
            <a:spLocks noGrp="1"/>
          </p:cNvSpPr>
          <p:nvPr>
            <p:ph type="dt" sz="half" idx="10"/>
          </p:nvPr>
        </p:nvSpPr>
        <p:spPr/>
        <p:txBody>
          <a:bodyPr/>
          <a:lstStyle/>
          <a:p>
            <a:fld id="{C1854A33-CC07-44D7-A8CD-DD71F518F0EE}" type="datetimeFigureOut">
              <a:rPr lang="en-GB" smtClean="0"/>
              <a:t>12/09/2025</a:t>
            </a:fld>
            <a:endParaRPr lang="en-GB" dirty="0"/>
          </a:p>
        </p:txBody>
      </p:sp>
      <p:sp>
        <p:nvSpPr>
          <p:cNvPr id="3" name="Footer Placeholder 2">
            <a:extLst>
              <a:ext uri="{FF2B5EF4-FFF2-40B4-BE49-F238E27FC236}">
                <a16:creationId xmlns:a16="http://schemas.microsoft.com/office/drawing/2014/main" id="{731B5002-1081-43EF-A991-9FB326839AB4}"/>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735D7635-B1FB-4FAC-A6F3-145415A86507}"/>
              </a:ext>
            </a:extLst>
          </p:cNvPr>
          <p:cNvSpPr>
            <a:spLocks noGrp="1"/>
          </p:cNvSpPr>
          <p:nvPr>
            <p:ph type="sldNum" sz="quarter" idx="12"/>
          </p:nvPr>
        </p:nvSpPr>
        <p:spPr/>
        <p:txBody>
          <a:bodyPr/>
          <a:lstStyle/>
          <a:p>
            <a:fld id="{7AD0F393-FAFE-4707-82FC-422D254FBE8A}" type="slidenum">
              <a:rPr lang="en-GB" smtClean="0"/>
              <a:t>‹#›</a:t>
            </a:fld>
            <a:endParaRPr lang="en-GB" dirty="0"/>
          </a:p>
        </p:txBody>
      </p:sp>
    </p:spTree>
    <p:extLst>
      <p:ext uri="{BB962C8B-B14F-4D97-AF65-F5344CB8AC3E}">
        <p14:creationId xmlns:p14="http://schemas.microsoft.com/office/powerpoint/2010/main" val="3029544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B0F99-4516-4616-B260-33C341A00C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2FCC849-984E-4206-9C34-32853A9DB5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CA51AB6-6C5D-4718-BFE6-5F870CBB9B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908245-BBE7-4F6F-A758-E506C42F96B9}"/>
              </a:ext>
            </a:extLst>
          </p:cNvPr>
          <p:cNvSpPr>
            <a:spLocks noGrp="1"/>
          </p:cNvSpPr>
          <p:nvPr>
            <p:ph type="dt" sz="half" idx="10"/>
          </p:nvPr>
        </p:nvSpPr>
        <p:spPr/>
        <p:txBody>
          <a:bodyPr/>
          <a:lstStyle/>
          <a:p>
            <a:fld id="{C1854A33-CC07-44D7-A8CD-DD71F518F0EE}" type="datetimeFigureOut">
              <a:rPr lang="en-GB" smtClean="0"/>
              <a:t>12/09/2025</a:t>
            </a:fld>
            <a:endParaRPr lang="en-GB" dirty="0"/>
          </a:p>
        </p:txBody>
      </p:sp>
      <p:sp>
        <p:nvSpPr>
          <p:cNvPr id="6" name="Footer Placeholder 5">
            <a:extLst>
              <a:ext uri="{FF2B5EF4-FFF2-40B4-BE49-F238E27FC236}">
                <a16:creationId xmlns:a16="http://schemas.microsoft.com/office/drawing/2014/main" id="{B6666C6D-E07A-4842-83F4-0211DF322CC3}"/>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A2AE029B-1076-4E80-A350-C9FF91C6BA33}"/>
              </a:ext>
            </a:extLst>
          </p:cNvPr>
          <p:cNvSpPr>
            <a:spLocks noGrp="1"/>
          </p:cNvSpPr>
          <p:nvPr>
            <p:ph type="sldNum" sz="quarter" idx="12"/>
          </p:nvPr>
        </p:nvSpPr>
        <p:spPr/>
        <p:txBody>
          <a:bodyPr/>
          <a:lstStyle/>
          <a:p>
            <a:fld id="{7AD0F393-FAFE-4707-82FC-422D254FBE8A}" type="slidenum">
              <a:rPr lang="en-GB" smtClean="0"/>
              <a:t>‹#›</a:t>
            </a:fld>
            <a:endParaRPr lang="en-GB" dirty="0"/>
          </a:p>
        </p:txBody>
      </p:sp>
    </p:spTree>
    <p:extLst>
      <p:ext uri="{BB962C8B-B14F-4D97-AF65-F5344CB8AC3E}">
        <p14:creationId xmlns:p14="http://schemas.microsoft.com/office/powerpoint/2010/main" val="3327840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7CA15-A046-4EBE-B5E8-531A4E7898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103F81F-521A-43BE-A7B6-16CC8F63CE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D384563E-067C-4240-8456-D1EAEC6831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85D0B0-5430-4022-A266-D7BDB919DD53}"/>
              </a:ext>
            </a:extLst>
          </p:cNvPr>
          <p:cNvSpPr>
            <a:spLocks noGrp="1"/>
          </p:cNvSpPr>
          <p:nvPr>
            <p:ph type="dt" sz="half" idx="10"/>
          </p:nvPr>
        </p:nvSpPr>
        <p:spPr/>
        <p:txBody>
          <a:bodyPr/>
          <a:lstStyle/>
          <a:p>
            <a:fld id="{C1854A33-CC07-44D7-A8CD-DD71F518F0EE}" type="datetimeFigureOut">
              <a:rPr lang="en-GB" smtClean="0"/>
              <a:t>12/09/2025</a:t>
            </a:fld>
            <a:endParaRPr lang="en-GB" dirty="0"/>
          </a:p>
        </p:txBody>
      </p:sp>
      <p:sp>
        <p:nvSpPr>
          <p:cNvPr id="6" name="Footer Placeholder 5">
            <a:extLst>
              <a:ext uri="{FF2B5EF4-FFF2-40B4-BE49-F238E27FC236}">
                <a16:creationId xmlns:a16="http://schemas.microsoft.com/office/drawing/2014/main" id="{66272F2E-DD0B-4D09-BD07-5B2EA5EF18E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E2056868-6D2C-4815-B7F2-0ED811CC994D}"/>
              </a:ext>
            </a:extLst>
          </p:cNvPr>
          <p:cNvSpPr>
            <a:spLocks noGrp="1"/>
          </p:cNvSpPr>
          <p:nvPr>
            <p:ph type="sldNum" sz="quarter" idx="12"/>
          </p:nvPr>
        </p:nvSpPr>
        <p:spPr/>
        <p:txBody>
          <a:bodyPr/>
          <a:lstStyle/>
          <a:p>
            <a:fld id="{7AD0F393-FAFE-4707-82FC-422D254FBE8A}" type="slidenum">
              <a:rPr lang="en-GB" smtClean="0"/>
              <a:t>‹#›</a:t>
            </a:fld>
            <a:endParaRPr lang="en-GB" dirty="0"/>
          </a:p>
        </p:txBody>
      </p:sp>
    </p:spTree>
    <p:extLst>
      <p:ext uri="{BB962C8B-B14F-4D97-AF65-F5344CB8AC3E}">
        <p14:creationId xmlns:p14="http://schemas.microsoft.com/office/powerpoint/2010/main" val="126886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1CF1B3-1702-4710-8207-B82B292614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286E182-55E3-48E1-B97A-53439D1BCC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BD5110-4CFF-4A4B-8510-1F6A47BDEE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854A33-CC07-44D7-A8CD-DD71F518F0EE}" type="datetimeFigureOut">
              <a:rPr lang="en-GB" smtClean="0"/>
              <a:t>12/09/2025</a:t>
            </a:fld>
            <a:endParaRPr lang="en-GB" dirty="0"/>
          </a:p>
        </p:txBody>
      </p:sp>
      <p:sp>
        <p:nvSpPr>
          <p:cNvPr id="5" name="Footer Placeholder 4">
            <a:extLst>
              <a:ext uri="{FF2B5EF4-FFF2-40B4-BE49-F238E27FC236}">
                <a16:creationId xmlns:a16="http://schemas.microsoft.com/office/drawing/2014/main" id="{5130FF70-280E-4EED-8860-0952BB9865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736A4142-78C6-4E8E-86B1-E1049117FE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D0F393-FAFE-4707-82FC-422D254FBE8A}" type="slidenum">
              <a:rPr lang="en-GB" smtClean="0"/>
              <a:t>‹#›</a:t>
            </a:fld>
            <a:endParaRPr lang="en-GB" dirty="0"/>
          </a:p>
        </p:txBody>
      </p:sp>
    </p:spTree>
    <p:extLst>
      <p:ext uri="{BB962C8B-B14F-4D97-AF65-F5344CB8AC3E}">
        <p14:creationId xmlns:p14="http://schemas.microsoft.com/office/powerpoint/2010/main" val="20120287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lexandra.riley6@nhs.net"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gmcancer.org.uk/cancer-pathway-boards/oesophago-gastric/"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hyperlink" Target="https://gmcancer.org.uk/cancer-pathway-boards/oesophago-gastric/"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gmcancer.org.uk/cancer-pathway-boards/oesophago-gastric/"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s://www.bsg.org.uk/clinical-resource/Barrett%E2%80%99s-oesophagus-and-stage-1-oesophageal-adeno" TargetMode="External"/><Relationship Id="rId7"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gmcancer.org.uk/cancer-pathway-boards/oesophago-gastric/" TargetMode="External"/><Relationship Id="rId4" Type="http://schemas.openxmlformats.org/officeDocument/2006/relationships/hyperlink" Target="https://www.esge.com/assets/downloads/pdfs/guidelines/2022_a-1811-7025.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bsg.org.uk/clinical-resource/Barrett%E2%80%99s-oesophagus-and-stage-1-oesophageal-adeno" TargetMode="External"/><Relationship Id="rId7"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gmcancer.org.uk/cancer-pathway-boards/oesophago-gastric/" TargetMode="External"/><Relationship Id="rId4" Type="http://schemas.openxmlformats.org/officeDocument/2006/relationships/hyperlink" Target="https://www.esge.com/assets/downloads/pdfs/guidelines/2022_a-1811-7025.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gmcancer.org.uk/cancer-pathway-boards/oesophago-gastric/"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6411455-8A27-935F-956A-4F03CB335E2B}"/>
              </a:ext>
            </a:extLst>
          </p:cNvPr>
          <p:cNvGraphicFramePr>
            <a:graphicFrameLocks noGrp="1"/>
          </p:cNvGraphicFramePr>
          <p:nvPr>
            <p:extLst>
              <p:ext uri="{D42A27DB-BD31-4B8C-83A1-F6EECF244321}">
                <p14:modId xmlns:p14="http://schemas.microsoft.com/office/powerpoint/2010/main" val="3817077372"/>
              </p:ext>
            </p:extLst>
          </p:nvPr>
        </p:nvGraphicFramePr>
        <p:xfrm>
          <a:off x="430653" y="271370"/>
          <a:ext cx="11491943" cy="6389002"/>
        </p:xfrm>
        <a:graphic>
          <a:graphicData uri="http://schemas.openxmlformats.org/drawingml/2006/table">
            <a:tbl>
              <a:tblPr firstRow="1" firstCol="1" bandRow="1" bandCol="1">
                <a:tableStyleId>{5C22544A-7EE6-4342-B048-85BDC9FD1C3A}</a:tableStyleId>
              </a:tblPr>
              <a:tblGrid>
                <a:gridCol w="3136202">
                  <a:extLst>
                    <a:ext uri="{9D8B030D-6E8A-4147-A177-3AD203B41FA5}">
                      <a16:colId xmlns:a16="http://schemas.microsoft.com/office/drawing/2014/main" val="153137091"/>
                    </a:ext>
                  </a:extLst>
                </a:gridCol>
                <a:gridCol w="8355741">
                  <a:extLst>
                    <a:ext uri="{9D8B030D-6E8A-4147-A177-3AD203B41FA5}">
                      <a16:colId xmlns:a16="http://schemas.microsoft.com/office/drawing/2014/main" val="1161877751"/>
                    </a:ext>
                  </a:extLst>
                </a:gridCol>
              </a:tblGrid>
              <a:tr h="388186">
                <a:tc>
                  <a:txBody>
                    <a:bodyPr/>
                    <a:lstStyle/>
                    <a:p>
                      <a:pPr>
                        <a:lnSpc>
                          <a:spcPct val="150000"/>
                        </a:lnSpc>
                        <a:spcAft>
                          <a:spcPts val="1000"/>
                        </a:spcAft>
                      </a:pPr>
                      <a:r>
                        <a:rPr lang="en-GB" sz="1200" spc="-50">
                          <a:effectLst/>
                        </a:rPr>
                        <a:t>Title of paper</a:t>
                      </a:r>
                      <a:endParaRPr lang="en-GB" sz="1100" spc="-5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tabLst>
                          <a:tab pos="571500" algn="l"/>
                        </a:tabLst>
                      </a:pPr>
                      <a:r>
                        <a:rPr lang="en-GB" sz="1200" spc="-50" dirty="0" err="1">
                          <a:effectLst/>
                          <a:latin typeface="Arial" panose="020B0604020202020204" pitchFamily="34" charset="0"/>
                          <a:ea typeface="Times New Roman" panose="02020603050405020304" pitchFamily="18" charset="0"/>
                          <a:cs typeface="Times New Roman" panose="02020603050405020304" pitchFamily="18" charset="0"/>
                        </a:rPr>
                        <a:t>Oesophago</a:t>
                      </a:r>
                      <a:r>
                        <a:rPr lang="en-GB" sz="1200" spc="-50" dirty="0">
                          <a:effectLst/>
                          <a:latin typeface="Arial" panose="020B0604020202020204" pitchFamily="34" charset="0"/>
                          <a:ea typeface="Times New Roman" panose="02020603050405020304" pitchFamily="18" charset="0"/>
                          <a:cs typeface="Times New Roman" panose="02020603050405020304" pitchFamily="18" charset="0"/>
                        </a:rPr>
                        <a:t>-Gastric Diagnostic Bundles</a:t>
                      </a:r>
                      <a:endParaRPr lang="en-GB" sz="1100" spc="-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01351723"/>
                  </a:ext>
                </a:extLst>
              </a:tr>
              <a:tr h="388186">
                <a:tc>
                  <a:txBody>
                    <a:bodyPr/>
                    <a:lstStyle/>
                    <a:p>
                      <a:pPr>
                        <a:lnSpc>
                          <a:spcPct val="150000"/>
                        </a:lnSpc>
                        <a:spcAft>
                          <a:spcPts val="1000"/>
                        </a:spcAft>
                      </a:pPr>
                      <a:r>
                        <a:rPr lang="en-GB" sz="1200" spc="-50">
                          <a:effectLst/>
                        </a:rPr>
                        <a:t>Date</a:t>
                      </a:r>
                      <a:endParaRPr lang="en-GB" sz="1100" spc="-5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tabLst>
                          <a:tab pos="571500" algn="l"/>
                        </a:tabLst>
                      </a:pPr>
                      <a:r>
                        <a:rPr lang="en-GB" sz="1200" spc="-50" dirty="0">
                          <a:effectLst/>
                          <a:latin typeface="Arial" panose="020B0604020202020204" pitchFamily="34" charset="0"/>
                          <a:ea typeface="Times New Roman" panose="02020603050405020304" pitchFamily="18" charset="0"/>
                          <a:cs typeface="Times New Roman" panose="02020603050405020304" pitchFamily="18" charset="0"/>
                        </a:rPr>
                        <a:t>30/10/2024</a:t>
                      </a:r>
                      <a:endParaRPr lang="en-GB" sz="1100" spc="-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00631910"/>
                  </a:ext>
                </a:extLst>
              </a:tr>
              <a:tr h="388186">
                <a:tc>
                  <a:txBody>
                    <a:bodyPr/>
                    <a:lstStyle/>
                    <a:p>
                      <a:pPr>
                        <a:lnSpc>
                          <a:spcPct val="150000"/>
                        </a:lnSpc>
                        <a:spcAft>
                          <a:spcPts val="1000"/>
                        </a:spcAft>
                      </a:pPr>
                      <a:r>
                        <a:rPr lang="en-GB" sz="1200" spc="-50">
                          <a:effectLst/>
                        </a:rPr>
                        <a:t>Version</a:t>
                      </a:r>
                      <a:endParaRPr lang="en-GB" sz="1100" spc="-5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tabLst>
                          <a:tab pos="571500" algn="l"/>
                        </a:tabLst>
                      </a:pPr>
                      <a:r>
                        <a:rPr lang="en-GB" sz="1200" spc="-50" dirty="0">
                          <a:effectLst/>
                        </a:rPr>
                        <a:t>1.0</a:t>
                      </a:r>
                      <a:endParaRPr lang="en-GB" sz="1100" spc="-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64280798"/>
                  </a:ext>
                </a:extLst>
              </a:tr>
              <a:tr h="388186">
                <a:tc>
                  <a:txBody>
                    <a:bodyPr/>
                    <a:lstStyle/>
                    <a:p>
                      <a:pPr>
                        <a:lnSpc>
                          <a:spcPct val="150000"/>
                        </a:lnSpc>
                        <a:spcAft>
                          <a:spcPts val="1000"/>
                        </a:spcAft>
                      </a:pPr>
                      <a:r>
                        <a:rPr lang="en-GB" sz="1200" spc="-50">
                          <a:effectLst/>
                        </a:rPr>
                        <a:t>Review date</a:t>
                      </a:r>
                      <a:endParaRPr lang="en-GB" sz="1100" spc="-5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tabLst>
                          <a:tab pos="571500" algn="l"/>
                        </a:tabLst>
                      </a:pPr>
                      <a:r>
                        <a:rPr lang="en-GB" sz="1200" spc="-50" dirty="0">
                          <a:effectLst/>
                        </a:rPr>
                        <a:t>October 2025</a:t>
                      </a:r>
                      <a:endParaRPr lang="en-GB" sz="1100" spc="-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12611857"/>
                  </a:ext>
                </a:extLst>
              </a:tr>
              <a:tr h="892072">
                <a:tc>
                  <a:txBody>
                    <a:bodyPr/>
                    <a:lstStyle/>
                    <a:p>
                      <a:pPr>
                        <a:lnSpc>
                          <a:spcPct val="150000"/>
                        </a:lnSpc>
                        <a:spcAft>
                          <a:spcPts val="1000"/>
                        </a:spcAft>
                      </a:pPr>
                      <a:r>
                        <a:rPr lang="en-GB" sz="1200" spc="-50">
                          <a:effectLst/>
                        </a:rPr>
                        <a:t>Purpose of the paper</a:t>
                      </a:r>
                      <a:endParaRPr lang="en-GB" sz="1100" spc="-5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1200" u="none" spc="0" dirty="0">
                          <a:effectLst/>
                        </a:rPr>
                        <a:t>To provide a simple algorithm to follow for clinical teams at local trusts to ensure patients are worked up fully prior to MDT. To streamline the patient pathway and standardise care across Greater Manchester. </a:t>
                      </a:r>
                      <a:endParaRPr lang="en-GB" sz="1000" u="none" spc="-50" dirty="0">
                        <a:effectLst/>
                      </a:endParaRPr>
                    </a:p>
                    <a:p>
                      <a:pPr algn="just">
                        <a:lnSpc>
                          <a:spcPct val="115000"/>
                        </a:lnSpc>
                        <a:spcAft>
                          <a:spcPts val="1000"/>
                        </a:spcAft>
                        <a:tabLst>
                          <a:tab pos="571500" algn="l"/>
                        </a:tabLst>
                      </a:pPr>
                      <a:r>
                        <a:rPr lang="en-GB" sz="1200" spc="-50" dirty="0">
                          <a:effectLst/>
                        </a:rPr>
                        <a:t> </a:t>
                      </a:r>
                      <a:endParaRPr lang="en-GB" sz="1100" spc="-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18706650"/>
                  </a:ext>
                </a:extLst>
              </a:tr>
              <a:tr h="1180467">
                <a:tc>
                  <a:txBody>
                    <a:bodyPr/>
                    <a:lstStyle/>
                    <a:p>
                      <a:pPr>
                        <a:lnSpc>
                          <a:spcPct val="150000"/>
                        </a:lnSpc>
                        <a:spcAft>
                          <a:spcPts val="1000"/>
                        </a:spcAft>
                      </a:pPr>
                      <a:r>
                        <a:rPr lang="en-GB" sz="1200" spc="-50">
                          <a:effectLst/>
                        </a:rPr>
                        <a:t>Consulted/Contributing Authors</a:t>
                      </a:r>
                      <a:endParaRPr lang="en-GB" sz="1100" spc="-5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GB" sz="1200" spc="-50" dirty="0">
                          <a:effectLst/>
                        </a:rPr>
                        <a:t>GM OG Pathway Board, GM OG Endoscopy Subgroup, OG MDT Reform Working Group. </a:t>
                      </a:r>
                      <a:endParaRPr lang="en-GB" sz="1100" spc="-50" dirty="0">
                        <a:effectLst/>
                      </a:endParaRPr>
                    </a:p>
                    <a:p>
                      <a:pPr algn="just">
                        <a:lnSpc>
                          <a:spcPct val="115000"/>
                        </a:lnSpc>
                        <a:spcAft>
                          <a:spcPts val="1000"/>
                        </a:spcAft>
                      </a:pPr>
                      <a:r>
                        <a:rPr lang="en-GB" sz="1200" spc="-50" dirty="0">
                          <a:effectLst/>
                        </a:rPr>
                        <a:t> </a:t>
                      </a:r>
                      <a:endParaRPr lang="en-GB" sz="1100" spc="-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18747925"/>
                  </a:ext>
                </a:extLst>
              </a:tr>
              <a:tr h="846959">
                <a:tc>
                  <a:txBody>
                    <a:bodyPr/>
                    <a:lstStyle/>
                    <a:p>
                      <a:pPr>
                        <a:lnSpc>
                          <a:spcPct val="150000"/>
                        </a:lnSpc>
                        <a:spcAft>
                          <a:spcPts val="1000"/>
                        </a:spcAft>
                      </a:pPr>
                      <a:r>
                        <a:rPr lang="en-GB" sz="1200" spc="-50">
                          <a:effectLst/>
                        </a:rPr>
                        <a:t>Approved by</a:t>
                      </a:r>
                      <a:endParaRPr lang="en-GB" sz="1100" spc="-5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GB" sz="1200" spc="-50">
                          <a:effectLst/>
                        </a:rPr>
                        <a:t>GM OG Pathway Board</a:t>
                      </a:r>
                      <a:endParaRPr lang="en-GB" sz="1100" spc="-50">
                        <a:effectLst/>
                      </a:endParaRPr>
                    </a:p>
                    <a:p>
                      <a:pPr algn="just">
                        <a:lnSpc>
                          <a:spcPct val="115000"/>
                        </a:lnSpc>
                        <a:spcAft>
                          <a:spcPts val="1000"/>
                        </a:spcAft>
                      </a:pPr>
                      <a:r>
                        <a:rPr lang="en-GB" sz="1200" spc="-50">
                          <a:effectLst/>
                        </a:rPr>
                        <a:t> </a:t>
                      </a:r>
                      <a:endParaRPr lang="en-GB" sz="1100" spc="-5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57602863"/>
                  </a:ext>
                </a:extLst>
              </a:tr>
              <a:tr h="1916760">
                <a:tc>
                  <a:txBody>
                    <a:bodyPr/>
                    <a:lstStyle/>
                    <a:p>
                      <a:pPr algn="just">
                        <a:lnSpc>
                          <a:spcPct val="150000"/>
                        </a:lnSpc>
                        <a:spcAft>
                          <a:spcPts val="1000"/>
                        </a:spcAft>
                      </a:pPr>
                      <a:r>
                        <a:rPr lang="en-GB" sz="1200" spc="-50">
                          <a:effectLst/>
                        </a:rPr>
                        <a:t>Author of paper and contact details</a:t>
                      </a:r>
                      <a:endParaRPr lang="en-GB" sz="1100" spc="-5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n-GB" sz="1200" spc="-50" dirty="0">
                          <a:effectLst/>
                        </a:rPr>
                        <a:t>Name: Alex Riley</a:t>
                      </a:r>
                      <a:endParaRPr lang="en-GB" sz="1100" spc="-50" dirty="0">
                        <a:effectLst/>
                      </a:endParaRPr>
                    </a:p>
                    <a:p>
                      <a:pPr algn="just">
                        <a:lnSpc>
                          <a:spcPct val="115000"/>
                        </a:lnSpc>
                        <a:spcAft>
                          <a:spcPts val="1000"/>
                        </a:spcAft>
                      </a:pPr>
                      <a:r>
                        <a:rPr lang="en-GB" sz="1200" spc="-50" dirty="0">
                          <a:effectLst/>
                        </a:rPr>
                        <a:t>Title: Pathway Manager</a:t>
                      </a:r>
                      <a:endParaRPr lang="en-GB" sz="1100" spc="-50" dirty="0">
                        <a:effectLst/>
                      </a:endParaRPr>
                    </a:p>
                    <a:p>
                      <a:pPr algn="just">
                        <a:lnSpc>
                          <a:spcPct val="115000"/>
                        </a:lnSpc>
                        <a:spcAft>
                          <a:spcPts val="1000"/>
                        </a:spcAft>
                      </a:pPr>
                      <a:r>
                        <a:rPr lang="en-GB" sz="1200" spc="-50" dirty="0">
                          <a:effectLst/>
                        </a:rPr>
                        <a:t>Email: </a:t>
                      </a:r>
                      <a:r>
                        <a:rPr lang="en-GB" sz="1200" spc="-50" dirty="0">
                          <a:effectLst/>
                          <a:hlinkClick r:id="rId2"/>
                        </a:rPr>
                        <a:t>Alexandra.riley6@nhs.net</a:t>
                      </a:r>
                      <a:r>
                        <a:rPr lang="en-GB" sz="1200" spc="-50" dirty="0">
                          <a:effectLst/>
                        </a:rPr>
                        <a:t> </a:t>
                      </a:r>
                      <a:endParaRPr lang="en-GB" sz="1100" spc="-50" dirty="0">
                        <a:effectLst/>
                      </a:endParaRPr>
                    </a:p>
                    <a:p>
                      <a:pPr algn="just">
                        <a:lnSpc>
                          <a:spcPct val="115000"/>
                        </a:lnSpc>
                        <a:spcAft>
                          <a:spcPts val="1000"/>
                        </a:spcAft>
                      </a:pPr>
                      <a:r>
                        <a:rPr lang="en-GB" sz="1200" u="none" strike="noStrike" spc="-50" dirty="0">
                          <a:effectLst/>
                        </a:rPr>
                        <a:t> </a:t>
                      </a:r>
                      <a:endParaRPr lang="en-GB" sz="1100" spc="-5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39326489"/>
                  </a:ext>
                </a:extLst>
              </a:tr>
            </a:tbl>
          </a:graphicData>
        </a:graphic>
      </p:graphicFrame>
    </p:spTree>
    <p:extLst>
      <p:ext uri="{BB962C8B-B14F-4D97-AF65-F5344CB8AC3E}">
        <p14:creationId xmlns:p14="http://schemas.microsoft.com/office/powerpoint/2010/main" val="3066925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34">
            <a:extLst>
              <a:ext uri="{FF2B5EF4-FFF2-40B4-BE49-F238E27FC236}">
                <a16:creationId xmlns:a16="http://schemas.microsoft.com/office/drawing/2014/main" id="{99ABEEBA-8CD4-4565-B4F5-104331D467CA}"/>
              </a:ext>
            </a:extLst>
          </p:cNvPr>
          <p:cNvSpPr>
            <a:spLocks noGrp="1"/>
          </p:cNvSpPr>
          <p:nvPr>
            <p:ph type="title" idx="4294967295"/>
          </p:nvPr>
        </p:nvSpPr>
        <p:spPr>
          <a:xfrm>
            <a:off x="285750" y="783380"/>
            <a:ext cx="11620500" cy="270933"/>
          </a:xfrm>
          <a:prstGeom prst="roundRect">
            <a:avLst/>
          </a:prstGeom>
          <a:solidFill>
            <a:srgbClr val="005EB8"/>
          </a:solidFill>
          <a:ln w="12700" cap="flat" cmpd="sng" algn="ctr">
            <a:solidFill>
              <a:srgbClr val="005EB8"/>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lumMod val="95000"/>
                  </a:schemeClr>
                </a:solidFill>
                <a:effectLst/>
                <a:uLnTx/>
                <a:uFillTx/>
                <a:latin typeface="Arial" panose="020B0604020202020204" pitchFamily="34" charset="0"/>
                <a:ea typeface="+mn-ea"/>
                <a:cs typeface="Arial" panose="020B0604020202020204" pitchFamily="34" charset="0"/>
              </a:rPr>
              <a:t>Process</a:t>
            </a:r>
            <a:endParaRPr kumimoji="0" lang="en-GB" sz="1000" b="0" i="0" u="none" strike="noStrike" kern="1200" cap="none" spc="0" normalizeH="0" baseline="0" noProof="0" dirty="0">
              <a:ln>
                <a:noFill/>
              </a:ln>
              <a:solidFill>
                <a:schemeClr val="bg1">
                  <a:lumMod val="95000"/>
                </a:schemeClr>
              </a:solidFill>
              <a:effectLst/>
              <a:uLnTx/>
              <a:uFillTx/>
              <a:latin typeface="Arial" panose="020B0604020202020204" pitchFamily="34" charset="0"/>
              <a:ea typeface="+mn-ea"/>
              <a:cs typeface="Arial" panose="020B0604020202020204" pitchFamily="34" charset="0"/>
            </a:endParaRPr>
          </a:p>
        </p:txBody>
      </p:sp>
      <p:graphicFrame>
        <p:nvGraphicFramePr>
          <p:cNvPr id="4" name="Table 4">
            <a:extLst>
              <a:ext uri="{FF2B5EF4-FFF2-40B4-BE49-F238E27FC236}">
                <a16:creationId xmlns:a16="http://schemas.microsoft.com/office/drawing/2014/main" id="{986365F7-F353-4FB3-8625-ED888DAF3A87}"/>
              </a:ext>
            </a:extLst>
          </p:cNvPr>
          <p:cNvGraphicFramePr>
            <a:graphicFrameLocks noGrp="1"/>
          </p:cNvGraphicFramePr>
          <p:nvPr>
            <p:extLst>
              <p:ext uri="{D42A27DB-BD31-4B8C-83A1-F6EECF244321}">
                <p14:modId xmlns:p14="http://schemas.microsoft.com/office/powerpoint/2010/main" val="2723968411"/>
              </p:ext>
            </p:extLst>
          </p:nvPr>
        </p:nvGraphicFramePr>
        <p:xfrm>
          <a:off x="305626" y="1091610"/>
          <a:ext cx="11591099" cy="4049601"/>
        </p:xfrm>
        <a:graphic>
          <a:graphicData uri="http://schemas.openxmlformats.org/drawingml/2006/table">
            <a:tbl>
              <a:tblPr firstRow="1" bandRow="1">
                <a:effectLst>
                  <a:outerShdw blurRad="50800" dir="5400000" sx="49000" sy="49000" algn="ctr" rotWithShape="0">
                    <a:schemeClr val="bg2">
                      <a:alpha val="43000"/>
                    </a:schemeClr>
                  </a:outerShdw>
                </a:effectLst>
                <a:tableStyleId>{5C22544A-7EE6-4342-B048-85BDC9FD1C3A}</a:tableStyleId>
              </a:tblPr>
              <a:tblGrid>
                <a:gridCol w="2897775">
                  <a:extLst>
                    <a:ext uri="{9D8B030D-6E8A-4147-A177-3AD203B41FA5}">
                      <a16:colId xmlns:a16="http://schemas.microsoft.com/office/drawing/2014/main" val="1246038504"/>
                    </a:ext>
                  </a:extLst>
                </a:gridCol>
                <a:gridCol w="2897775">
                  <a:extLst>
                    <a:ext uri="{9D8B030D-6E8A-4147-A177-3AD203B41FA5}">
                      <a16:colId xmlns:a16="http://schemas.microsoft.com/office/drawing/2014/main" val="3195847814"/>
                    </a:ext>
                  </a:extLst>
                </a:gridCol>
                <a:gridCol w="3049791">
                  <a:extLst>
                    <a:ext uri="{9D8B030D-6E8A-4147-A177-3AD203B41FA5}">
                      <a16:colId xmlns:a16="http://schemas.microsoft.com/office/drawing/2014/main" val="1745638113"/>
                    </a:ext>
                  </a:extLst>
                </a:gridCol>
                <a:gridCol w="2745758">
                  <a:extLst>
                    <a:ext uri="{9D8B030D-6E8A-4147-A177-3AD203B41FA5}">
                      <a16:colId xmlns:a16="http://schemas.microsoft.com/office/drawing/2014/main" val="4070482318"/>
                    </a:ext>
                  </a:extLst>
                </a:gridCol>
              </a:tblGrid>
              <a:tr h="463627">
                <a:tc>
                  <a:txBody>
                    <a:bodyPr/>
                    <a:lstStyle/>
                    <a:p>
                      <a:pPr algn="ctr"/>
                      <a:r>
                        <a:rPr lang="en-GB" sz="1000" dirty="0">
                          <a:solidFill>
                            <a:schemeClr val="bg1"/>
                          </a:solidFill>
                          <a:latin typeface="Arial" panose="020B0604020202020204" pitchFamily="34" charset="0"/>
                          <a:cs typeface="Arial" panose="020B0604020202020204" pitchFamily="34" charset="0"/>
                        </a:rPr>
                        <a:t>Diagnostic Tests</a:t>
                      </a:r>
                    </a:p>
                    <a:p>
                      <a:pPr algn="ctr"/>
                      <a:r>
                        <a:rPr lang="en-GB" sz="1000" b="0" dirty="0">
                          <a:solidFill>
                            <a:schemeClr val="bg1"/>
                          </a:solidFill>
                          <a:latin typeface="Arial" panose="020B0604020202020204" pitchFamily="34" charset="0"/>
                          <a:cs typeface="Arial" panose="020B0604020202020204" pitchFamily="34" charset="0"/>
                        </a:rPr>
                        <a:t>(request simultaneously)</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tc>
                  <a:txBody>
                    <a:bodyPr/>
                    <a:lstStyle/>
                    <a:p>
                      <a:pPr algn="ctr"/>
                      <a:r>
                        <a:rPr lang="en-GB" sz="1000" b="1" kern="1200" dirty="0">
                          <a:solidFill>
                            <a:schemeClr val="lt1"/>
                          </a:solidFill>
                          <a:effectLst/>
                          <a:latin typeface="Arial" panose="020B0604020202020204" pitchFamily="34" charset="0"/>
                          <a:ea typeface="+mn-ea"/>
                          <a:cs typeface="Arial" panose="020B0604020202020204" pitchFamily="34" charset="0"/>
                        </a:rPr>
                        <a:t>Physiology Tests</a:t>
                      </a:r>
                    </a:p>
                    <a:p>
                      <a:pPr algn="ctr"/>
                      <a:r>
                        <a:rPr lang="en-GB" sz="1000" b="0" kern="1200" dirty="0">
                          <a:solidFill>
                            <a:schemeClr val="lt1"/>
                          </a:solidFill>
                          <a:effectLst/>
                          <a:latin typeface="Arial" panose="020B0604020202020204" pitchFamily="34" charset="0"/>
                          <a:ea typeface="+mn-ea"/>
                          <a:cs typeface="Arial" panose="020B0604020202020204" pitchFamily="34" charset="0"/>
                        </a:rPr>
                        <a:t>(request simultaneously)</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tc>
                  <a:txBody>
                    <a:bodyPr/>
                    <a:lstStyle/>
                    <a:p>
                      <a:pPr marL="0" indent="0" algn="ctr"/>
                      <a:r>
                        <a:rPr lang="en-GB" sz="1000" dirty="0">
                          <a:solidFill>
                            <a:schemeClr val="bg1"/>
                          </a:solidFill>
                          <a:latin typeface="Arial" panose="020B0604020202020204" pitchFamily="34" charset="0"/>
                          <a:cs typeface="Arial" panose="020B0604020202020204" pitchFamily="34" charset="0"/>
                        </a:rPr>
                        <a:t>Biomarkers to be Tested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tc>
                  <a:txBody>
                    <a:bodyPr/>
                    <a:lstStyle/>
                    <a:p>
                      <a:pPr algn="ctr"/>
                      <a:r>
                        <a:rPr lang="en-GB" sz="1000" dirty="0">
                          <a:solidFill>
                            <a:schemeClr val="bg1"/>
                          </a:solidFill>
                          <a:latin typeface="Arial" panose="020B0604020202020204" pitchFamily="34" charset="0"/>
                          <a:cs typeface="Arial" panose="020B0604020202020204" pitchFamily="34" charset="0"/>
                        </a:rPr>
                        <a:t>Mandatory Dataset for First MDT Discussion</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extLst>
                  <a:ext uri="{0D108BD9-81ED-4DB2-BD59-A6C34878D82A}">
                    <a16:rowId xmlns:a16="http://schemas.microsoft.com/office/drawing/2014/main" val="722653861"/>
                  </a:ext>
                </a:extLst>
              </a:tr>
              <a:tr h="3585974">
                <a:tc>
                  <a:txBody>
                    <a:bodyPr/>
                    <a:lstStyle/>
                    <a:p>
                      <a:pPr marL="13335">
                        <a:lnSpc>
                          <a:spcPct val="100000"/>
                        </a:lnSpc>
                        <a:spcBef>
                          <a:spcPts val="930"/>
                        </a:spcBef>
                      </a:pPr>
                      <a:r>
                        <a:rPr lang="en-GB" sz="1000" dirty="0">
                          <a:solidFill>
                            <a:schemeClr val="tx1"/>
                          </a:solidFill>
                          <a:latin typeface="Arial"/>
                          <a:cs typeface="Arial"/>
                        </a:rPr>
                        <a:t>For most patients, biopsy should be performed via OGD with core biopsy of primary tumour. Obtain 8 samples for diagnosis and molecular testing</a:t>
                      </a:r>
                    </a:p>
                    <a:p>
                      <a:pPr marL="13335">
                        <a:lnSpc>
                          <a:spcPct val="100000"/>
                        </a:lnSpc>
                        <a:spcBef>
                          <a:spcPts val="930"/>
                        </a:spcBef>
                      </a:pPr>
                      <a:r>
                        <a:rPr lang="en-GB" sz="1000" dirty="0">
                          <a:solidFill>
                            <a:schemeClr val="tx1"/>
                          </a:solidFill>
                          <a:latin typeface="Arial"/>
                          <a:cs typeface="Arial"/>
                        </a:rPr>
                        <a:t>If no histological confirmation from primary tumour site despite 3 attempts, consider alternative biopsy site e.g. liver or lymph node biopsy</a:t>
                      </a:r>
                    </a:p>
                    <a:p>
                      <a:pPr marL="13335">
                        <a:lnSpc>
                          <a:spcPct val="100000"/>
                        </a:lnSpc>
                        <a:spcBef>
                          <a:spcPts val="930"/>
                        </a:spcBef>
                      </a:pPr>
                      <a:r>
                        <a:rPr lang="en-GB" sz="1000" dirty="0">
                          <a:solidFill>
                            <a:schemeClr val="tx1"/>
                          </a:solidFill>
                          <a:latin typeface="Arial"/>
                          <a:cs typeface="Arial"/>
                        </a:rPr>
                        <a:t>Avoid bone biopsy if possible due to time for decalcification and reduced ability to perform molecular markers</a:t>
                      </a:r>
                    </a:p>
                    <a:p>
                      <a:pPr marL="13335">
                        <a:lnSpc>
                          <a:spcPct val="100000"/>
                        </a:lnSpc>
                        <a:spcBef>
                          <a:spcPts val="930"/>
                        </a:spcBef>
                      </a:pPr>
                      <a:r>
                        <a:rPr lang="en-GB" sz="1000" dirty="0">
                          <a:solidFill>
                            <a:schemeClr val="tx1"/>
                          </a:solidFill>
                          <a:latin typeface="Arial"/>
                          <a:cs typeface="Arial"/>
                        </a:rPr>
                        <a:t>Perform PET-CT if metastatic status is in doubt</a:t>
                      </a:r>
                    </a:p>
                    <a:p>
                      <a:pPr marL="13335">
                        <a:lnSpc>
                          <a:spcPct val="100000"/>
                        </a:lnSpc>
                        <a:spcBef>
                          <a:spcPts val="930"/>
                        </a:spcBef>
                      </a:pPr>
                      <a:r>
                        <a:rPr lang="en-GB" sz="1000" dirty="0">
                          <a:solidFill>
                            <a:schemeClr val="tx1"/>
                          </a:solidFill>
                          <a:latin typeface="Arial"/>
                          <a:cs typeface="Arial"/>
                        </a:rPr>
                        <a:t>Perform liver MRI if uncertainty regarding nature of liver lesions on CT / PET-CT</a:t>
                      </a:r>
                    </a:p>
                    <a:p>
                      <a:pPr marL="13335">
                        <a:lnSpc>
                          <a:spcPct val="100000"/>
                        </a:lnSpc>
                        <a:spcBef>
                          <a:spcPts val="930"/>
                        </a:spcBef>
                      </a:pPr>
                      <a:r>
                        <a:rPr lang="en-GB" sz="1000" dirty="0">
                          <a:solidFill>
                            <a:schemeClr val="tx1"/>
                          </a:solidFill>
                          <a:latin typeface="Arial"/>
                          <a:cs typeface="Arial"/>
                        </a:rPr>
                        <a:t>Perform FNA of neck nodes if required to histologically confirm metastatic disease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latin typeface="Arial" panose="020B0604020202020204" pitchFamily="34" charset="0"/>
                        <a:cs typeface="Arial" panose="020B0604020202020204" pitchFamily="34" charset="0"/>
                      </a:endParaRPr>
                    </a:p>
                  </a:txBody>
                  <a:tcPr>
                    <a:lnT w="38100" cap="flat" cmpd="sng" algn="ctr">
                      <a:noFill/>
                      <a:prstDash val="solid"/>
                      <a:round/>
                      <a:headEnd type="none" w="med" len="med"/>
                      <a:tailEnd type="none" w="med" len="med"/>
                    </a:lnT>
                    <a:lnB w="12700" cap="flat" cmpd="sng" algn="ctr">
                      <a:solidFill>
                        <a:srgbClr val="486A7A"/>
                      </a:solidFill>
                      <a:prstDash val="solid"/>
                      <a:round/>
                      <a:headEnd type="none" w="med" len="med"/>
                      <a:tailEnd type="none" w="med" len="med"/>
                    </a:lnB>
                    <a:solidFill>
                      <a:schemeClr val="bg1">
                        <a:lumMod val="95000"/>
                      </a:schemeClr>
                    </a:solidFill>
                  </a:tcPr>
                </a:tc>
                <a:tc>
                  <a:txBody>
                    <a:bodyPr/>
                    <a:lstStyle/>
                    <a:p>
                      <a:pPr marL="184150" indent="-171450">
                        <a:lnSpc>
                          <a:spcPct val="100000"/>
                        </a:lnSpc>
                        <a:spcBef>
                          <a:spcPts val="950"/>
                        </a:spcBef>
                        <a:buFont typeface="Arial" panose="020B0604020202020204" pitchFamily="34" charset="0"/>
                        <a:buChar char="•"/>
                        <a:tabLst>
                          <a:tab pos="123825" algn="l"/>
                        </a:tabLst>
                      </a:pPr>
                      <a:r>
                        <a:rPr lang="en-GB" sz="1000" dirty="0">
                          <a:solidFill>
                            <a:schemeClr val="tx1"/>
                          </a:solidFill>
                          <a:latin typeface="Arial"/>
                          <a:cs typeface="Arial"/>
                        </a:rPr>
                        <a:t>Full blood count - ?anaemia requiring transfusion / iron infusion</a:t>
                      </a:r>
                    </a:p>
                    <a:p>
                      <a:pPr marL="184150" indent="-171450">
                        <a:spcBef>
                          <a:spcPts val="950"/>
                        </a:spcBef>
                        <a:buFont typeface="Arial" panose="020B0604020202020204" pitchFamily="34" charset="0"/>
                        <a:buChar char="•"/>
                        <a:tabLst>
                          <a:tab pos="123825" algn="l"/>
                        </a:tabLst>
                      </a:pPr>
                      <a:r>
                        <a:rPr lang="en-GB" sz="1000" dirty="0">
                          <a:solidFill>
                            <a:schemeClr val="tx1"/>
                          </a:solidFill>
                          <a:latin typeface="Arial"/>
                          <a:cs typeface="Arial"/>
                        </a:rPr>
                        <a:t>Creatinine</a:t>
                      </a:r>
                      <a:r>
                        <a:rPr lang="en-GB" sz="1000" spc="140" dirty="0">
                          <a:solidFill>
                            <a:schemeClr val="tx1"/>
                          </a:solidFill>
                          <a:latin typeface="Arial"/>
                          <a:cs typeface="Arial"/>
                        </a:rPr>
                        <a:t> </a:t>
                      </a:r>
                      <a:r>
                        <a:rPr lang="en-GB" sz="1000" dirty="0">
                          <a:solidFill>
                            <a:schemeClr val="tx1"/>
                          </a:solidFill>
                          <a:latin typeface="Arial"/>
                          <a:cs typeface="Arial"/>
                        </a:rPr>
                        <a:t>clearance</a:t>
                      </a:r>
                      <a:r>
                        <a:rPr lang="en-GB" sz="1000" spc="50" dirty="0">
                          <a:solidFill>
                            <a:schemeClr val="tx1"/>
                          </a:solidFill>
                          <a:latin typeface="Arial"/>
                          <a:cs typeface="Arial"/>
                        </a:rPr>
                        <a:t> </a:t>
                      </a:r>
                      <a:r>
                        <a:rPr lang="en-GB" sz="1000" i="1" dirty="0">
                          <a:solidFill>
                            <a:schemeClr val="tx1"/>
                          </a:solidFill>
                          <a:latin typeface="Arial"/>
                          <a:cs typeface="Arial"/>
                        </a:rPr>
                        <a:t>I</a:t>
                      </a:r>
                      <a:r>
                        <a:rPr lang="en-GB" sz="1000" i="1" spc="200" dirty="0">
                          <a:solidFill>
                            <a:schemeClr val="tx1"/>
                          </a:solidFill>
                          <a:latin typeface="Arial"/>
                          <a:cs typeface="Arial"/>
                        </a:rPr>
                        <a:t> </a:t>
                      </a:r>
                      <a:r>
                        <a:rPr lang="en-GB" sz="1000" spc="-20" dirty="0">
                          <a:solidFill>
                            <a:schemeClr val="tx1"/>
                          </a:solidFill>
                          <a:latin typeface="Arial"/>
                          <a:cs typeface="Arial"/>
                        </a:rPr>
                        <a:t>eGFR (no set threshold)</a:t>
                      </a:r>
                      <a:endParaRPr lang="en-GB" sz="1000" dirty="0">
                        <a:solidFill>
                          <a:schemeClr val="tx1"/>
                        </a:solidFill>
                        <a:latin typeface="Arial"/>
                        <a:cs typeface="Arial"/>
                      </a:endParaRPr>
                    </a:p>
                    <a:p>
                      <a:pPr marL="184150" indent="-171450">
                        <a:lnSpc>
                          <a:spcPct val="100000"/>
                        </a:lnSpc>
                        <a:spcBef>
                          <a:spcPts val="950"/>
                        </a:spcBef>
                        <a:buFont typeface="Arial" panose="020B0604020202020204" pitchFamily="34" charset="0"/>
                        <a:buChar char="•"/>
                        <a:tabLst>
                          <a:tab pos="123825" algn="l"/>
                        </a:tabLst>
                      </a:pPr>
                      <a:r>
                        <a:rPr lang="en-GB" sz="1000" dirty="0">
                          <a:solidFill>
                            <a:schemeClr val="tx1"/>
                          </a:solidFill>
                          <a:latin typeface="Arial"/>
                          <a:cs typeface="Arial"/>
                        </a:rPr>
                        <a:t>Liver function (particularly important in context of liver metastasis, to consider early intervention if amenable to PTC or ERCP)</a:t>
                      </a:r>
                    </a:p>
                    <a:p>
                      <a:pPr marL="12700" indent="0">
                        <a:lnSpc>
                          <a:spcPct val="100000"/>
                        </a:lnSpc>
                        <a:spcBef>
                          <a:spcPts val="950"/>
                        </a:spcBef>
                        <a:buFont typeface="Arial" panose="020B0604020202020204" pitchFamily="34" charset="0"/>
                        <a:buNone/>
                        <a:tabLst>
                          <a:tab pos="123825" algn="l"/>
                        </a:tabLst>
                      </a:pPr>
                      <a:endParaRPr lang="en-GB" sz="1000" dirty="0">
                        <a:solidFill>
                          <a:schemeClr val="tx1"/>
                        </a:solidFill>
                        <a:latin typeface="Arial"/>
                        <a:cs typeface="Arial"/>
                      </a:endParaRPr>
                    </a:p>
                  </a:txBody>
                  <a:tcPr>
                    <a:lnT w="38100" cap="flat" cmpd="sng" algn="ctr">
                      <a:noFill/>
                      <a:prstDash val="solid"/>
                      <a:round/>
                      <a:headEnd type="none" w="med" len="med"/>
                      <a:tailEnd type="none" w="med" len="med"/>
                    </a:lnT>
                    <a:lnB w="12700" cap="flat" cmpd="sng" algn="ctr">
                      <a:solidFill>
                        <a:srgbClr val="486A7A"/>
                      </a:solidFill>
                      <a:prstDash val="solid"/>
                      <a:round/>
                      <a:headEnd type="none" w="med" len="med"/>
                      <a:tailEnd type="none" w="med" len="med"/>
                    </a:lnB>
                    <a:solidFill>
                      <a:schemeClr val="bg1">
                        <a:lumMod val="95000"/>
                      </a:schemeClr>
                    </a:solidFill>
                  </a:tcPr>
                </a:tc>
                <a:tc>
                  <a:txBody>
                    <a:bodyPr/>
                    <a:lstStyle/>
                    <a:p>
                      <a:pPr marL="0" indent="0">
                        <a:buFont typeface="Arial" panose="020B0604020202020204" pitchFamily="34" charset="0"/>
                        <a:buNone/>
                      </a:pPr>
                      <a:r>
                        <a:rPr lang="en-GB" sz="1000" b="1" dirty="0">
                          <a:solidFill>
                            <a:schemeClr val="tx1"/>
                          </a:solidFill>
                          <a:latin typeface="Arial" panose="020B0604020202020204" pitchFamily="34" charset="0"/>
                          <a:cs typeface="Arial" panose="020B0604020202020204" pitchFamily="34" charset="0"/>
                        </a:rPr>
                        <a:t>Adenocarcinoma:</a:t>
                      </a:r>
                    </a:p>
                    <a:p>
                      <a:pPr marL="171450" indent="-171450">
                        <a:buFont typeface="Arial" panose="020B0604020202020204" pitchFamily="34" charset="0"/>
                        <a:buChar char="•"/>
                      </a:pPr>
                      <a:r>
                        <a:rPr lang="en-GB" sz="1000" dirty="0">
                          <a:solidFill>
                            <a:schemeClr val="tx1"/>
                          </a:solidFill>
                          <a:latin typeface="Arial" panose="020B0604020202020204" pitchFamily="34" charset="0"/>
                          <a:cs typeface="Arial" panose="020B0604020202020204" pitchFamily="34" charset="0"/>
                        </a:rPr>
                        <a:t>HER2 testing</a:t>
                      </a:r>
                    </a:p>
                    <a:p>
                      <a:pPr marL="171450" indent="-171450">
                        <a:buFont typeface="Arial" panose="020B0604020202020204" pitchFamily="34" charset="0"/>
                        <a:buChar char="•"/>
                      </a:pPr>
                      <a:r>
                        <a:rPr lang="en-GB" sz="1000" dirty="0">
                          <a:solidFill>
                            <a:schemeClr val="tx1"/>
                          </a:solidFill>
                          <a:latin typeface="Arial" panose="020B0604020202020204" pitchFamily="34" charset="0"/>
                          <a:cs typeface="Arial" panose="020B0604020202020204" pitchFamily="34" charset="0"/>
                        </a:rPr>
                        <a:t>PDL1 CPS (reflex for all, send to the Christie service, 28-8, 22C3 in place), </a:t>
                      </a:r>
                    </a:p>
                    <a:p>
                      <a:pPr marL="171450" indent="-171450">
                        <a:buFont typeface="Arial" panose="020B0604020202020204" pitchFamily="34" charset="0"/>
                        <a:buChar char="•"/>
                      </a:pPr>
                      <a:r>
                        <a:rPr lang="en-GB" sz="1000" dirty="0">
                          <a:solidFill>
                            <a:schemeClr val="tx1"/>
                          </a:solidFill>
                          <a:latin typeface="Arial" panose="020B0604020202020204" pitchFamily="34" charset="0"/>
                          <a:cs typeface="Arial" panose="020B0604020202020204" pitchFamily="34" charset="0"/>
                        </a:rPr>
                        <a:t>MSI testing</a:t>
                      </a:r>
                    </a:p>
                    <a:p>
                      <a:endParaRPr lang="en-GB" sz="10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1000" b="1" dirty="0">
                          <a:solidFill>
                            <a:schemeClr val="tx1"/>
                          </a:solidFill>
                          <a:latin typeface="Arial" panose="020B0604020202020204" pitchFamily="34" charset="0"/>
                          <a:cs typeface="Arial" panose="020B0604020202020204" pitchFamily="34" charset="0"/>
                        </a:rPr>
                        <a:t>Squamous cell carcinoma:</a:t>
                      </a:r>
                    </a:p>
                    <a:p>
                      <a:pPr marL="171450" indent="-171450">
                        <a:buFont typeface="Arial" panose="020B0604020202020204" pitchFamily="34" charset="0"/>
                        <a:buChar char="•"/>
                      </a:pPr>
                      <a:r>
                        <a:rPr lang="en-GB" sz="1000" dirty="0">
                          <a:solidFill>
                            <a:schemeClr val="tx1"/>
                          </a:solidFill>
                          <a:latin typeface="Arial" panose="020B0604020202020204" pitchFamily="34" charset="0"/>
                          <a:cs typeface="Arial" panose="020B0604020202020204" pitchFamily="34" charset="0"/>
                        </a:rPr>
                        <a:t>PDL1 CPS (The Christie)</a:t>
                      </a:r>
                    </a:p>
                    <a:p>
                      <a:pPr marL="171450" indent="-171450">
                        <a:buFont typeface="Arial" panose="020B0604020202020204" pitchFamily="34" charset="0"/>
                        <a:buChar char="•"/>
                      </a:pPr>
                      <a:r>
                        <a:rPr lang="en-GB" sz="1000" dirty="0">
                          <a:solidFill>
                            <a:schemeClr val="tx1"/>
                          </a:solidFill>
                          <a:latin typeface="Arial" panose="020B0604020202020204" pitchFamily="34" charset="0"/>
                          <a:cs typeface="Arial" panose="020B0604020202020204" pitchFamily="34" charset="0"/>
                        </a:rPr>
                        <a:t>MSI testing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latin typeface="Arial" panose="020B0604020202020204" pitchFamily="34" charset="0"/>
                        <a:cs typeface="Arial" panose="020B0604020202020204" pitchFamily="34" charset="0"/>
                      </a:endParaRPr>
                    </a:p>
                  </a:txBody>
                  <a:tcPr>
                    <a:lnT w="38100" cap="flat" cmpd="sng" algn="ctr">
                      <a:noFill/>
                      <a:prstDash val="solid"/>
                      <a:round/>
                      <a:headEnd type="none" w="med" len="med"/>
                      <a:tailEnd type="none" w="med" len="med"/>
                    </a:lnT>
                    <a:lnB w="12700" cap="flat" cmpd="sng" algn="ctr">
                      <a:solidFill>
                        <a:srgbClr val="486A7A"/>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1" dirty="0">
                          <a:latin typeface="Arial" panose="020B0604020202020204" pitchFamily="34" charset="0"/>
                          <a:cs typeface="Arial" panose="020B0604020202020204" pitchFamily="34" charset="0"/>
                        </a:rPr>
                        <a:t>Please ensure MDT Referral Proforma is completed in full. </a:t>
                      </a:r>
                      <a:endParaRPr lang="en-GB" sz="10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CT </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Pathology Results</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Performance Status (WHO) / Frailty score</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Dysphagia Score</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Renal and Liver Function</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BPTP Local Assessment Clinic Proforma</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Full Bloods</a:t>
                      </a:r>
                    </a:p>
                  </a:txBody>
                  <a:tcPr>
                    <a:lnT w="38100" cap="flat" cmpd="sng" algn="ctr">
                      <a:noFill/>
                      <a:prstDash val="solid"/>
                      <a:round/>
                      <a:headEnd type="none" w="med" len="med"/>
                      <a:tailEnd type="none" w="med" len="med"/>
                    </a:lnT>
                    <a:lnB w="12700" cap="flat" cmpd="sng" algn="ctr">
                      <a:solidFill>
                        <a:srgbClr val="486A7A"/>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62365451"/>
                  </a:ext>
                </a:extLst>
              </a:tr>
            </a:tbl>
          </a:graphicData>
        </a:graphic>
      </p:graphicFrame>
      <p:sp>
        <p:nvSpPr>
          <p:cNvPr id="26" name="Rectangle: Rounded Corners 25">
            <a:extLst>
              <a:ext uri="{FF2B5EF4-FFF2-40B4-BE49-F238E27FC236}">
                <a16:creationId xmlns:a16="http://schemas.microsoft.com/office/drawing/2014/main" id="{D9CAE192-0DCD-476B-86CC-F9CF7790B2C9}"/>
              </a:ext>
            </a:extLst>
          </p:cNvPr>
          <p:cNvSpPr/>
          <p:nvPr/>
        </p:nvSpPr>
        <p:spPr>
          <a:xfrm rot="16200000">
            <a:off x="-71833" y="5939687"/>
            <a:ext cx="1129604" cy="639669"/>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Arial" panose="020B0604020202020204" pitchFamily="34" charset="0"/>
                <a:cs typeface="Arial" panose="020B0604020202020204" pitchFamily="34" charset="0"/>
              </a:rPr>
              <a:t>Links to Relevant Documents </a:t>
            </a:r>
            <a:endParaRPr lang="en-GB" sz="1000" dirty="0">
              <a:solidFill>
                <a:schemeClr val="tx1"/>
              </a:solidFill>
              <a:latin typeface="Arial" panose="020B0604020202020204" pitchFamily="34" charset="0"/>
              <a:cs typeface="Arial" panose="020B0604020202020204" pitchFamily="34" charset="0"/>
            </a:endParaRPr>
          </a:p>
        </p:txBody>
      </p:sp>
      <p:sp>
        <p:nvSpPr>
          <p:cNvPr id="22" name="Rectangle: Rounded Corners 21">
            <a:extLst>
              <a:ext uri="{FF2B5EF4-FFF2-40B4-BE49-F238E27FC236}">
                <a16:creationId xmlns:a16="http://schemas.microsoft.com/office/drawing/2014/main" id="{1B08647F-BEB2-4D9C-BD62-7A297D55F1D2}"/>
              </a:ext>
            </a:extLst>
          </p:cNvPr>
          <p:cNvSpPr/>
          <p:nvPr/>
        </p:nvSpPr>
        <p:spPr>
          <a:xfrm>
            <a:off x="887924" y="5694721"/>
            <a:ext cx="11008433"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10488613" algn="l"/>
              </a:tabLst>
            </a:pPr>
            <a:r>
              <a:rPr lang="en-GB" sz="1000" b="1" dirty="0">
                <a:solidFill>
                  <a:schemeClr val="tx1"/>
                </a:solidFill>
                <a:latin typeface="Arial" panose="020B0604020202020204" pitchFamily="34" charset="0"/>
                <a:cs typeface="Arial" panose="020B0604020202020204" pitchFamily="34" charset="0"/>
              </a:rPr>
              <a:t>Nutritional Guidelines: </a:t>
            </a:r>
            <a:r>
              <a:rPr lang="en-GB" sz="1000" i="1" dirty="0">
                <a:solidFill>
                  <a:schemeClr val="tx1"/>
                </a:solidFill>
                <a:latin typeface="Arial" panose="020B0604020202020204" pitchFamily="34" charset="0"/>
                <a:cs typeface="Arial" panose="020B0604020202020204" pitchFamily="34" charset="0"/>
              </a:rPr>
              <a:t>Document still in development</a:t>
            </a:r>
            <a:endParaRPr lang="en-GB" sz="1000" dirty="0">
              <a:solidFill>
                <a:schemeClr val="tx1"/>
              </a:solidFill>
              <a:latin typeface="Arial" panose="020B0604020202020204" pitchFamily="34" charset="0"/>
              <a:cs typeface="Arial" panose="020B0604020202020204" pitchFamily="34" charset="0"/>
            </a:endParaRPr>
          </a:p>
        </p:txBody>
      </p:sp>
      <p:sp>
        <p:nvSpPr>
          <p:cNvPr id="6" name="Rectangle: Rounded Corners 5">
            <a:extLst>
              <a:ext uri="{FF2B5EF4-FFF2-40B4-BE49-F238E27FC236}">
                <a16:creationId xmlns:a16="http://schemas.microsoft.com/office/drawing/2014/main" id="{AB866474-D992-B833-F64E-2E5AECE78DA4}"/>
              </a:ext>
            </a:extLst>
          </p:cNvPr>
          <p:cNvSpPr/>
          <p:nvPr/>
        </p:nvSpPr>
        <p:spPr>
          <a:xfrm>
            <a:off x="887924" y="5978556"/>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latin typeface="Arial" panose="020B0604020202020204" pitchFamily="34" charset="0"/>
                <a:cs typeface="Arial" panose="020B0604020202020204" pitchFamily="34" charset="0"/>
              </a:rPr>
              <a:t>BPTP Local Assessment Clinic Proforma: </a:t>
            </a:r>
            <a:r>
              <a:rPr lang="en-GB" sz="1000" dirty="0">
                <a:latin typeface="Arial" panose="020B0604020202020204" pitchFamily="34" charset="0"/>
                <a:cs typeface="Arial" panose="020B0604020202020204" pitchFamily="34" charset="0"/>
                <a:hlinkClick r:id="rId3"/>
              </a:rPr>
              <a:t>Oesophago-gastric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931344FE-F0AE-52B8-1EEF-F47931996371}"/>
              </a:ext>
            </a:extLst>
          </p:cNvPr>
          <p:cNvSpPr/>
          <p:nvPr/>
        </p:nvSpPr>
        <p:spPr>
          <a:xfrm>
            <a:off x="879576" y="6285998"/>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latin typeface="Arial" panose="020B0604020202020204" pitchFamily="34" charset="0"/>
                <a:cs typeface="Arial" panose="020B0604020202020204" pitchFamily="34" charset="0"/>
              </a:rPr>
              <a:t>MDT Referral Proforma: </a:t>
            </a:r>
            <a:r>
              <a:rPr lang="en-GB" sz="1000" dirty="0" err="1">
                <a:latin typeface="Arial" panose="020B0604020202020204" pitchFamily="34" charset="0"/>
                <a:cs typeface="Arial" panose="020B0604020202020204" pitchFamily="34" charset="0"/>
                <a:hlinkClick r:id="rId3"/>
              </a:rPr>
              <a:t>Oesophago</a:t>
            </a:r>
            <a:r>
              <a:rPr lang="en-GB" sz="1000" dirty="0">
                <a:latin typeface="Arial" panose="020B0604020202020204" pitchFamily="34" charset="0"/>
                <a:cs typeface="Arial" panose="020B0604020202020204" pitchFamily="34" charset="0"/>
                <a:hlinkClick r:id="rId3"/>
              </a:rPr>
              <a:t>-gastric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r>
              <a:rPr lang="en-GB" sz="1000" i="1" dirty="0">
                <a:solidFill>
                  <a:schemeClr val="tx1"/>
                </a:solidFill>
                <a:latin typeface="Arial" panose="020B0604020202020204" pitchFamily="34" charset="0"/>
                <a:cs typeface="Arial" panose="020B0604020202020204" pitchFamily="34" charset="0"/>
              </a:rPr>
              <a:t>.</a:t>
            </a:r>
            <a:endParaRPr lang="en-GB" sz="1000" dirty="0">
              <a:solidFill>
                <a:schemeClr val="tx1"/>
              </a:solidFill>
              <a:latin typeface="Arial" panose="020B0604020202020204" pitchFamily="34" charset="0"/>
              <a:cs typeface="Arial" panose="020B0604020202020204" pitchFamily="34" charset="0"/>
            </a:endParaRPr>
          </a:p>
        </p:txBody>
      </p:sp>
      <p:sp>
        <p:nvSpPr>
          <p:cNvPr id="10" name="Rectangle: Rounded Corners 9">
            <a:extLst>
              <a:ext uri="{FF2B5EF4-FFF2-40B4-BE49-F238E27FC236}">
                <a16:creationId xmlns:a16="http://schemas.microsoft.com/office/drawing/2014/main" id="{867B7413-3185-C9AA-19AD-9564DAE42CDA}"/>
              </a:ext>
            </a:extLst>
          </p:cNvPr>
          <p:cNvSpPr/>
          <p:nvPr/>
        </p:nvSpPr>
        <p:spPr>
          <a:xfrm>
            <a:off x="887924" y="6569833"/>
            <a:ext cx="11008800" cy="203608"/>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latin typeface="Arial" panose="020B0604020202020204" pitchFamily="34" charset="0"/>
                <a:cs typeface="Arial" panose="020B0604020202020204" pitchFamily="34" charset="0"/>
              </a:rPr>
              <a:t>Molecular Testing Protocols: </a:t>
            </a:r>
            <a:r>
              <a:rPr lang="en-GB" sz="1000" dirty="0">
                <a:latin typeface="Arial" panose="020B0604020202020204" pitchFamily="34" charset="0"/>
                <a:cs typeface="Arial" panose="020B0604020202020204" pitchFamily="34" charset="0"/>
                <a:hlinkClick r:id="rId3"/>
              </a:rPr>
              <a:t>Oesophago-gastric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pic>
        <p:nvPicPr>
          <p:cNvPr id="5" name="Picture 4" descr="A black background with blue and white text&#10;&#10;Description automatically generated">
            <a:extLst>
              <a:ext uri="{FF2B5EF4-FFF2-40B4-BE49-F238E27FC236}">
                <a16:creationId xmlns:a16="http://schemas.microsoft.com/office/drawing/2014/main" id="{E2C9B800-B6BE-23F2-F2B3-9AF1B8E7AC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77898" y="130503"/>
            <a:ext cx="1410478" cy="513309"/>
          </a:xfrm>
          <a:prstGeom prst="rect">
            <a:avLst/>
          </a:prstGeom>
        </p:spPr>
      </p:pic>
      <p:pic>
        <p:nvPicPr>
          <p:cNvPr id="9" name="Picture 8" descr="A group of colorful hexagons&#10;&#10;Description automatically generated">
            <a:extLst>
              <a:ext uri="{FF2B5EF4-FFF2-40B4-BE49-F238E27FC236}">
                <a16:creationId xmlns:a16="http://schemas.microsoft.com/office/drawing/2014/main" id="{BF4DAF40-EFC3-9DD9-23BF-5C62FB2CE32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3134" y="102639"/>
            <a:ext cx="979815" cy="578496"/>
          </a:xfrm>
          <a:prstGeom prst="rect">
            <a:avLst/>
          </a:prstGeom>
        </p:spPr>
      </p:pic>
      <p:sp>
        <p:nvSpPr>
          <p:cNvPr id="14" name="Rectangle: Rounded Corners 13">
            <a:extLst>
              <a:ext uri="{FF2B5EF4-FFF2-40B4-BE49-F238E27FC236}">
                <a16:creationId xmlns:a16="http://schemas.microsoft.com/office/drawing/2014/main" id="{6477AA99-1152-8AC6-6E45-1085927F774B}"/>
              </a:ext>
            </a:extLst>
          </p:cNvPr>
          <p:cNvSpPr/>
          <p:nvPr/>
        </p:nvSpPr>
        <p:spPr>
          <a:xfrm>
            <a:off x="3872204" y="102639"/>
            <a:ext cx="6223520" cy="630971"/>
          </a:xfrm>
          <a:prstGeom prst="roundRect">
            <a:avLst/>
          </a:prstGeom>
          <a:solidFill>
            <a:srgbClr val="005EB8"/>
          </a:solidFill>
          <a:ln>
            <a:solidFill>
              <a:srgbClr val="005EB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b="1" dirty="0">
                <a:latin typeface="Arial" panose="020B0604020202020204" pitchFamily="34" charset="0"/>
                <a:cs typeface="Arial" panose="020B0604020202020204" pitchFamily="34" charset="0"/>
              </a:rPr>
              <a:t>Group 1: Metastatic </a:t>
            </a:r>
            <a:r>
              <a:rPr lang="en-US" sz="1000" b="1" dirty="0" err="1">
                <a:latin typeface="Arial" panose="020B0604020202020204" pitchFamily="34" charset="0"/>
                <a:cs typeface="Arial" panose="020B0604020202020204" pitchFamily="34" charset="0"/>
              </a:rPr>
              <a:t>Oesophago</a:t>
            </a:r>
            <a:r>
              <a:rPr lang="en-US" sz="1000" b="1" dirty="0">
                <a:latin typeface="Arial" panose="020B0604020202020204" pitchFamily="34" charset="0"/>
                <a:cs typeface="Arial" panose="020B0604020202020204" pitchFamily="34" charset="0"/>
              </a:rPr>
              <a:t>-Gastric Cancer</a:t>
            </a:r>
          </a:p>
          <a:p>
            <a:pPr algn="ctr"/>
            <a:r>
              <a:rPr lang="en-US" sz="1000" dirty="0">
                <a:latin typeface="Arial" panose="020B0604020202020204" pitchFamily="34" charset="0"/>
                <a:cs typeface="Arial" panose="020B0604020202020204" pitchFamily="34" charset="0"/>
              </a:rPr>
              <a:t>Follow this algorithm in cases where there is clear evidence of stage 4 disease on CT. In cases of uncertain findings there may need to be additional clarification tests e.g. FNA of neck nodes, liver MRI or PET-CT (see below)</a:t>
            </a:r>
            <a:endParaRPr lang="en-GB" sz="1000" dirty="0">
              <a:latin typeface="Arial" panose="020B0604020202020204" pitchFamily="34" charset="0"/>
              <a:cs typeface="Arial" panose="020B0604020202020204" pitchFamily="34" charset="0"/>
            </a:endParaRPr>
          </a:p>
        </p:txBody>
      </p:sp>
      <p:sp>
        <p:nvSpPr>
          <p:cNvPr id="2" name="Rectangle: Rounded Corners 1">
            <a:extLst>
              <a:ext uri="{FF2B5EF4-FFF2-40B4-BE49-F238E27FC236}">
                <a16:creationId xmlns:a16="http://schemas.microsoft.com/office/drawing/2014/main" id="{12B6E39C-18E8-4D4B-8030-81A97418D58F}"/>
              </a:ext>
            </a:extLst>
          </p:cNvPr>
          <p:cNvSpPr/>
          <p:nvPr/>
        </p:nvSpPr>
        <p:spPr>
          <a:xfrm>
            <a:off x="1188099" y="152401"/>
            <a:ext cx="2562807" cy="503853"/>
          </a:xfrm>
          <a:prstGeom prst="roundRect">
            <a:avLst/>
          </a:prstGeom>
          <a:solidFill>
            <a:srgbClr val="005EB8"/>
          </a:solidFill>
          <a:ln>
            <a:solidFill>
              <a:srgbClr val="005EB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latin typeface="Arial" panose="020B0604020202020204" pitchFamily="34" charset="0"/>
                <a:cs typeface="Arial" panose="020B0604020202020204" pitchFamily="34" charset="0"/>
              </a:rPr>
              <a:t>Diagnostic Bundles</a:t>
            </a:r>
            <a:endParaRPr lang="en-GB"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5251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34">
            <a:extLst>
              <a:ext uri="{FF2B5EF4-FFF2-40B4-BE49-F238E27FC236}">
                <a16:creationId xmlns:a16="http://schemas.microsoft.com/office/drawing/2014/main" id="{99ABEEBA-8CD4-4565-B4F5-104331D467CA}"/>
              </a:ext>
            </a:extLst>
          </p:cNvPr>
          <p:cNvSpPr>
            <a:spLocks noGrp="1"/>
          </p:cNvSpPr>
          <p:nvPr>
            <p:ph type="title" idx="4294967295"/>
          </p:nvPr>
        </p:nvSpPr>
        <p:spPr>
          <a:xfrm>
            <a:off x="285750" y="783380"/>
            <a:ext cx="11620500" cy="270933"/>
          </a:xfrm>
          <a:prstGeom prst="roundRect">
            <a:avLst/>
          </a:prstGeom>
          <a:solidFill>
            <a:srgbClr val="005EB8"/>
          </a:solidFill>
          <a:ln w="12700" cap="flat" cmpd="sng" algn="ctr">
            <a:solidFill>
              <a:srgbClr val="005EB8"/>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lumMod val="95000"/>
                  </a:schemeClr>
                </a:solidFill>
                <a:effectLst/>
                <a:uLnTx/>
                <a:uFillTx/>
                <a:latin typeface="Arial" panose="020B0604020202020204" pitchFamily="34" charset="0"/>
                <a:ea typeface="+mn-ea"/>
                <a:cs typeface="Arial" panose="020B0604020202020204" pitchFamily="34" charset="0"/>
              </a:rPr>
              <a:t>Process</a:t>
            </a:r>
            <a:endParaRPr kumimoji="0" lang="en-GB" sz="1000" b="0" i="0" u="none" strike="noStrike" kern="1200" cap="none" spc="0" normalizeH="0" baseline="0" noProof="0" dirty="0">
              <a:ln>
                <a:noFill/>
              </a:ln>
              <a:solidFill>
                <a:schemeClr val="bg1">
                  <a:lumMod val="95000"/>
                </a:schemeClr>
              </a:solidFill>
              <a:effectLst/>
              <a:uLnTx/>
              <a:uFillTx/>
              <a:latin typeface="Arial" panose="020B0604020202020204" pitchFamily="34" charset="0"/>
              <a:ea typeface="+mn-ea"/>
              <a:cs typeface="Arial" panose="020B0604020202020204" pitchFamily="34" charset="0"/>
            </a:endParaRPr>
          </a:p>
        </p:txBody>
      </p:sp>
      <p:graphicFrame>
        <p:nvGraphicFramePr>
          <p:cNvPr id="4" name="Table 4">
            <a:extLst>
              <a:ext uri="{FF2B5EF4-FFF2-40B4-BE49-F238E27FC236}">
                <a16:creationId xmlns:a16="http://schemas.microsoft.com/office/drawing/2014/main" id="{986365F7-F353-4FB3-8625-ED888DAF3A87}"/>
              </a:ext>
            </a:extLst>
          </p:cNvPr>
          <p:cNvGraphicFramePr>
            <a:graphicFrameLocks noGrp="1"/>
          </p:cNvGraphicFramePr>
          <p:nvPr>
            <p:extLst>
              <p:ext uri="{D42A27DB-BD31-4B8C-83A1-F6EECF244321}">
                <p14:modId xmlns:p14="http://schemas.microsoft.com/office/powerpoint/2010/main" val="3601389639"/>
              </p:ext>
            </p:extLst>
          </p:nvPr>
        </p:nvGraphicFramePr>
        <p:xfrm>
          <a:off x="305626" y="1091610"/>
          <a:ext cx="11591099" cy="4415867"/>
        </p:xfrm>
        <a:graphic>
          <a:graphicData uri="http://schemas.openxmlformats.org/drawingml/2006/table">
            <a:tbl>
              <a:tblPr firstRow="1" bandRow="1">
                <a:effectLst>
                  <a:outerShdw blurRad="50800" dir="5400000" sx="49000" sy="49000" algn="ctr" rotWithShape="0">
                    <a:schemeClr val="bg2">
                      <a:alpha val="43000"/>
                    </a:schemeClr>
                  </a:outerShdw>
                </a:effectLst>
                <a:tableStyleId>{5C22544A-7EE6-4342-B048-85BDC9FD1C3A}</a:tableStyleId>
              </a:tblPr>
              <a:tblGrid>
                <a:gridCol w="2897775">
                  <a:extLst>
                    <a:ext uri="{9D8B030D-6E8A-4147-A177-3AD203B41FA5}">
                      <a16:colId xmlns:a16="http://schemas.microsoft.com/office/drawing/2014/main" val="1246038504"/>
                    </a:ext>
                  </a:extLst>
                </a:gridCol>
                <a:gridCol w="2897775">
                  <a:extLst>
                    <a:ext uri="{9D8B030D-6E8A-4147-A177-3AD203B41FA5}">
                      <a16:colId xmlns:a16="http://schemas.microsoft.com/office/drawing/2014/main" val="3195847814"/>
                    </a:ext>
                  </a:extLst>
                </a:gridCol>
                <a:gridCol w="3049791">
                  <a:extLst>
                    <a:ext uri="{9D8B030D-6E8A-4147-A177-3AD203B41FA5}">
                      <a16:colId xmlns:a16="http://schemas.microsoft.com/office/drawing/2014/main" val="1745638113"/>
                    </a:ext>
                  </a:extLst>
                </a:gridCol>
                <a:gridCol w="2745758">
                  <a:extLst>
                    <a:ext uri="{9D8B030D-6E8A-4147-A177-3AD203B41FA5}">
                      <a16:colId xmlns:a16="http://schemas.microsoft.com/office/drawing/2014/main" val="4070482318"/>
                    </a:ext>
                  </a:extLst>
                </a:gridCol>
              </a:tblGrid>
              <a:tr h="463627">
                <a:tc>
                  <a:txBody>
                    <a:bodyPr/>
                    <a:lstStyle/>
                    <a:p>
                      <a:pPr algn="ctr"/>
                      <a:r>
                        <a:rPr lang="en-GB" sz="1000" dirty="0">
                          <a:solidFill>
                            <a:schemeClr val="bg1"/>
                          </a:solidFill>
                          <a:latin typeface="Arial" panose="020B0604020202020204" pitchFamily="34" charset="0"/>
                          <a:cs typeface="Arial" panose="020B0604020202020204" pitchFamily="34" charset="0"/>
                        </a:rPr>
                        <a:t>Diagnostic Tests</a:t>
                      </a:r>
                    </a:p>
                    <a:p>
                      <a:pPr algn="ctr"/>
                      <a:r>
                        <a:rPr lang="en-GB" sz="1000" b="0" dirty="0">
                          <a:solidFill>
                            <a:schemeClr val="bg1"/>
                          </a:solidFill>
                          <a:latin typeface="Arial" panose="020B0604020202020204" pitchFamily="34" charset="0"/>
                          <a:cs typeface="Arial" panose="020B0604020202020204" pitchFamily="34" charset="0"/>
                        </a:rPr>
                        <a:t>(request simultaneously)</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tc>
                  <a:txBody>
                    <a:bodyPr/>
                    <a:lstStyle/>
                    <a:p>
                      <a:pPr algn="ctr"/>
                      <a:r>
                        <a:rPr lang="en-GB" sz="1000" b="1" kern="1200" dirty="0">
                          <a:solidFill>
                            <a:schemeClr val="lt1"/>
                          </a:solidFill>
                          <a:effectLst/>
                          <a:latin typeface="Arial" panose="020B0604020202020204" pitchFamily="34" charset="0"/>
                          <a:ea typeface="+mn-ea"/>
                          <a:cs typeface="Arial" panose="020B0604020202020204" pitchFamily="34" charset="0"/>
                        </a:rPr>
                        <a:t>Physiology Tests</a:t>
                      </a:r>
                    </a:p>
                    <a:p>
                      <a:pPr algn="ctr"/>
                      <a:r>
                        <a:rPr lang="en-GB" sz="1000" b="0" kern="1200" dirty="0">
                          <a:solidFill>
                            <a:schemeClr val="lt1"/>
                          </a:solidFill>
                          <a:effectLst/>
                          <a:latin typeface="Arial" panose="020B0604020202020204" pitchFamily="34" charset="0"/>
                          <a:ea typeface="+mn-ea"/>
                          <a:cs typeface="Arial" panose="020B0604020202020204" pitchFamily="34" charset="0"/>
                        </a:rPr>
                        <a:t>(request simultaneously)</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tc>
                  <a:txBody>
                    <a:bodyPr/>
                    <a:lstStyle/>
                    <a:p>
                      <a:pPr marL="0" indent="0" algn="ctr"/>
                      <a:r>
                        <a:rPr lang="en-GB" sz="1000" dirty="0">
                          <a:solidFill>
                            <a:schemeClr val="bg1"/>
                          </a:solidFill>
                          <a:latin typeface="Arial" panose="020B0604020202020204" pitchFamily="34" charset="0"/>
                          <a:cs typeface="Arial" panose="020B0604020202020204" pitchFamily="34" charset="0"/>
                        </a:rPr>
                        <a:t>Notes and Guidance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tc>
                  <a:txBody>
                    <a:bodyPr/>
                    <a:lstStyle/>
                    <a:p>
                      <a:pPr algn="ctr"/>
                      <a:r>
                        <a:rPr lang="en-GB" sz="1000" dirty="0">
                          <a:solidFill>
                            <a:schemeClr val="bg1"/>
                          </a:solidFill>
                          <a:latin typeface="Arial" panose="020B0604020202020204" pitchFamily="34" charset="0"/>
                          <a:cs typeface="Arial" panose="020B0604020202020204" pitchFamily="34" charset="0"/>
                        </a:rPr>
                        <a:t>Mandatory Dataset for First MDT Discussion</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extLst>
                  <a:ext uri="{0D108BD9-81ED-4DB2-BD59-A6C34878D82A}">
                    <a16:rowId xmlns:a16="http://schemas.microsoft.com/office/drawing/2014/main" val="722653861"/>
                  </a:ext>
                </a:extLst>
              </a:tr>
              <a:tr h="3585974">
                <a:tc>
                  <a:txBody>
                    <a:bodyPr/>
                    <a:lstStyle/>
                    <a:p>
                      <a:pPr marL="304165" indent="-107950">
                        <a:lnSpc>
                          <a:spcPct val="100000"/>
                        </a:lnSpc>
                        <a:spcBef>
                          <a:spcPts val="100"/>
                        </a:spcBef>
                        <a:buChar char="•"/>
                        <a:tabLst>
                          <a:tab pos="304165" algn="l"/>
                        </a:tabLst>
                      </a:pPr>
                      <a:r>
                        <a:rPr lang="en-GB" sz="1000" dirty="0">
                          <a:solidFill>
                            <a:schemeClr val="tx1"/>
                          </a:solidFill>
                          <a:latin typeface="Arial"/>
                          <a:cs typeface="Arial"/>
                        </a:rPr>
                        <a:t>Gastroscopy and biopsy x8</a:t>
                      </a:r>
                    </a:p>
                    <a:p>
                      <a:pPr marL="304165" indent="-107950">
                        <a:lnSpc>
                          <a:spcPct val="100000"/>
                        </a:lnSpc>
                        <a:spcBef>
                          <a:spcPts val="100"/>
                        </a:spcBef>
                        <a:buChar char="•"/>
                        <a:tabLst>
                          <a:tab pos="304165" algn="l"/>
                        </a:tabLst>
                      </a:pPr>
                      <a:r>
                        <a:rPr lang="en-GB" sz="1000" dirty="0">
                          <a:solidFill>
                            <a:schemeClr val="tx1"/>
                          </a:solidFill>
                          <a:latin typeface="Arial"/>
                          <a:cs typeface="Arial"/>
                        </a:rPr>
                        <a:t>Urgent histology and biomarkers sent</a:t>
                      </a:r>
                    </a:p>
                    <a:p>
                      <a:pPr marL="304165" indent="-107950">
                        <a:lnSpc>
                          <a:spcPct val="100000"/>
                        </a:lnSpc>
                        <a:spcBef>
                          <a:spcPts val="100"/>
                        </a:spcBef>
                        <a:buChar char="•"/>
                        <a:tabLst>
                          <a:tab pos="304165" algn="l"/>
                        </a:tabLst>
                      </a:pPr>
                      <a:r>
                        <a:rPr lang="en-GB" sz="1000" dirty="0">
                          <a:solidFill>
                            <a:schemeClr val="tx1"/>
                          </a:solidFill>
                          <a:latin typeface="Arial"/>
                          <a:cs typeface="Arial"/>
                        </a:rPr>
                        <a:t>CT thorax, </a:t>
                      </a:r>
                      <a:r>
                        <a:rPr lang="en-GB" sz="1000" dirty="0" err="1">
                          <a:solidFill>
                            <a:schemeClr val="tx1"/>
                          </a:solidFill>
                          <a:latin typeface="Arial"/>
                          <a:cs typeface="Arial"/>
                        </a:rPr>
                        <a:t>abdo</a:t>
                      </a:r>
                      <a:r>
                        <a:rPr lang="en-GB" sz="1000" dirty="0">
                          <a:solidFill>
                            <a:schemeClr val="tx1"/>
                          </a:solidFill>
                          <a:latin typeface="Arial"/>
                          <a:cs typeface="Arial"/>
                        </a:rPr>
                        <a:t>, pelvis with IV contrast</a:t>
                      </a:r>
                    </a:p>
                    <a:p>
                      <a:pPr marL="304165" indent="-107950">
                        <a:lnSpc>
                          <a:spcPct val="100000"/>
                        </a:lnSpc>
                        <a:spcBef>
                          <a:spcPts val="100"/>
                        </a:spcBef>
                        <a:buChar char="•"/>
                        <a:tabLst>
                          <a:tab pos="304165" algn="l"/>
                        </a:tabLst>
                      </a:pPr>
                      <a:r>
                        <a:rPr lang="en-GB" sz="1000" dirty="0">
                          <a:solidFill>
                            <a:schemeClr val="tx1"/>
                          </a:solidFill>
                          <a:latin typeface="Arial"/>
                          <a:cs typeface="Arial"/>
                        </a:rPr>
                        <a:t>PET-CT (after discussion at pre-meet/with local lead), to be ordered as soon as MDT referral made </a:t>
                      </a:r>
                    </a:p>
                    <a:p>
                      <a:pPr marL="304165" indent="-107950">
                        <a:lnSpc>
                          <a:spcPct val="100000"/>
                        </a:lnSpc>
                        <a:spcBef>
                          <a:spcPts val="100"/>
                        </a:spcBef>
                        <a:buChar char="•"/>
                        <a:tabLst>
                          <a:tab pos="304165" algn="l"/>
                        </a:tabLst>
                      </a:pPr>
                      <a:r>
                        <a:rPr lang="en-GB" sz="1000" dirty="0">
                          <a:solidFill>
                            <a:schemeClr val="tx1"/>
                          </a:solidFill>
                          <a:latin typeface="Arial"/>
                          <a:cs typeface="Arial"/>
                        </a:rPr>
                        <a:t>EUS (after discussion at pre-meet/with local lead and if fit criteria – Please see EUS Criteria SOP)</a:t>
                      </a:r>
                    </a:p>
                    <a:p>
                      <a:pPr marL="304165" indent="-107950">
                        <a:lnSpc>
                          <a:spcPct val="100000"/>
                        </a:lnSpc>
                        <a:spcBef>
                          <a:spcPts val="100"/>
                        </a:spcBef>
                        <a:buChar char="•"/>
                        <a:tabLst>
                          <a:tab pos="304165" algn="l"/>
                        </a:tabLst>
                      </a:pPr>
                      <a:r>
                        <a:rPr lang="en-GB" sz="1000" dirty="0">
                          <a:solidFill>
                            <a:schemeClr val="tx1"/>
                          </a:solidFill>
                          <a:latin typeface="Arial"/>
                          <a:cs typeface="Arial"/>
                        </a:rPr>
                        <a:t>Staging laparoscopy (via the OG MDT), following radiological evaluation, is required to investigate for the presence of peritoneal micro-metastatic disease.</a:t>
                      </a:r>
                    </a:p>
                    <a:p>
                      <a:pPr marL="304165" indent="-107950">
                        <a:lnSpc>
                          <a:spcPct val="100000"/>
                        </a:lnSpc>
                        <a:spcBef>
                          <a:spcPts val="100"/>
                        </a:spcBef>
                        <a:buChar char="•"/>
                        <a:tabLst>
                          <a:tab pos="304165" algn="l"/>
                        </a:tabLst>
                      </a:pPr>
                      <a:endParaRPr lang="en-GB" sz="1000" dirty="0">
                        <a:solidFill>
                          <a:schemeClr val="tx1"/>
                        </a:solidFill>
                        <a:latin typeface="Arial"/>
                        <a:cs typeface="Arial"/>
                      </a:endParaRPr>
                    </a:p>
                    <a:p>
                      <a:pPr marL="12700" marR="5080">
                        <a:lnSpc>
                          <a:spcPct val="104600"/>
                        </a:lnSpc>
                        <a:spcBef>
                          <a:spcPts val="40"/>
                        </a:spcBef>
                      </a:pPr>
                      <a:r>
                        <a:rPr lang="en-GB" sz="1000" b="1" dirty="0">
                          <a:solidFill>
                            <a:schemeClr val="tx1"/>
                          </a:solidFill>
                          <a:latin typeface="Arial"/>
                          <a:cs typeface="Arial"/>
                        </a:rPr>
                        <a:t>Early PET-CT is key, with expedited staging laparoscopy and adjunctive EUS as indicated. Please ensure PET-CT is ordered as soon as MDT referral has been made. </a:t>
                      </a:r>
                    </a:p>
                    <a:p>
                      <a:pPr marL="12700" marR="5080">
                        <a:lnSpc>
                          <a:spcPct val="104600"/>
                        </a:lnSpc>
                        <a:spcBef>
                          <a:spcPts val="40"/>
                        </a:spcBef>
                      </a:pPr>
                      <a:endParaRPr lang="en-GB" sz="1000" b="1" dirty="0">
                        <a:solidFill>
                          <a:schemeClr val="tx1"/>
                        </a:solidFill>
                        <a:latin typeface="Arial"/>
                        <a:cs typeface="Arial"/>
                      </a:endParaRPr>
                    </a:p>
                    <a:p>
                      <a:pPr marL="12700" marR="5080">
                        <a:lnSpc>
                          <a:spcPct val="104600"/>
                        </a:lnSpc>
                        <a:spcBef>
                          <a:spcPts val="40"/>
                        </a:spcBef>
                      </a:pPr>
                      <a:r>
                        <a:rPr lang="en-GB" sz="1000" b="1" dirty="0">
                          <a:solidFill>
                            <a:schemeClr val="tx1"/>
                          </a:solidFill>
                          <a:latin typeface="Arial"/>
                          <a:cs typeface="Arial"/>
                        </a:rPr>
                        <a:t>Nutritional assessment including bloods is key. Please refer to the nutritional guidelines for more details.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latin typeface="Arial" panose="020B0604020202020204" pitchFamily="34" charset="0"/>
                        <a:cs typeface="Arial" panose="020B0604020202020204" pitchFamily="34" charset="0"/>
                      </a:endParaRPr>
                    </a:p>
                  </a:txBody>
                  <a:tcPr>
                    <a:lnT w="38100" cap="flat" cmpd="sng" algn="ctr">
                      <a:noFill/>
                      <a:prstDash val="solid"/>
                      <a:round/>
                      <a:headEnd type="none" w="med" len="med"/>
                      <a:tailEnd type="none" w="med" len="med"/>
                    </a:lnT>
                    <a:lnB w="12700" cap="flat" cmpd="sng" algn="ctr">
                      <a:solidFill>
                        <a:srgbClr val="486A7A"/>
                      </a:solidFill>
                      <a:prstDash val="solid"/>
                      <a:round/>
                      <a:headEnd type="none" w="med" len="med"/>
                      <a:tailEnd type="none" w="med" len="med"/>
                    </a:lnB>
                    <a:solidFill>
                      <a:schemeClr val="bg1">
                        <a:lumMod val="95000"/>
                      </a:schemeClr>
                    </a:solidFill>
                  </a:tcPr>
                </a:tc>
                <a:tc>
                  <a:txBody>
                    <a:bodyPr/>
                    <a:lstStyle/>
                    <a:p>
                      <a:pPr marL="127635" indent="-109220">
                        <a:lnSpc>
                          <a:spcPct val="100000"/>
                        </a:lnSpc>
                        <a:spcBef>
                          <a:spcPts val="100"/>
                        </a:spcBef>
                        <a:buChar char="•"/>
                        <a:tabLst>
                          <a:tab pos="127635" algn="l"/>
                        </a:tabLst>
                      </a:pPr>
                      <a:r>
                        <a:rPr lang="en-GB" sz="1000" dirty="0">
                          <a:solidFill>
                            <a:schemeClr val="tx1"/>
                          </a:solidFill>
                          <a:latin typeface="Arial"/>
                          <a:cs typeface="Arial"/>
                        </a:rPr>
                        <a:t>Clinician assessment in clinic.</a:t>
                      </a:r>
                    </a:p>
                    <a:p>
                      <a:pPr marL="127635" indent="-109220">
                        <a:lnSpc>
                          <a:spcPct val="100000"/>
                        </a:lnSpc>
                        <a:spcBef>
                          <a:spcPts val="100"/>
                        </a:spcBef>
                        <a:buChar char="•"/>
                        <a:tabLst>
                          <a:tab pos="127635" algn="l"/>
                        </a:tabLst>
                      </a:pPr>
                      <a:r>
                        <a:rPr lang="en-GB" sz="1000" dirty="0">
                          <a:solidFill>
                            <a:schemeClr val="tx1"/>
                          </a:solidFill>
                          <a:latin typeface="Arial"/>
                          <a:cs typeface="Arial"/>
                        </a:rPr>
                        <a:t>Dietetic screening and assessment in clinic</a:t>
                      </a:r>
                    </a:p>
                    <a:p>
                      <a:pPr marL="127635" indent="-109220">
                        <a:lnSpc>
                          <a:spcPct val="100000"/>
                        </a:lnSpc>
                        <a:spcBef>
                          <a:spcPts val="100"/>
                        </a:spcBef>
                        <a:buChar char="•"/>
                        <a:tabLst>
                          <a:tab pos="127635" algn="l"/>
                        </a:tabLst>
                      </a:pPr>
                      <a:r>
                        <a:rPr lang="en-GB" sz="1000" dirty="0">
                          <a:solidFill>
                            <a:schemeClr val="tx1"/>
                          </a:solidFill>
                          <a:latin typeface="Arial"/>
                          <a:cs typeface="Arial"/>
                        </a:rPr>
                        <a:t>Anaesthetist assessment at staging laparoscopy</a:t>
                      </a:r>
                    </a:p>
                    <a:p>
                      <a:pPr marL="127635" indent="-109220">
                        <a:lnSpc>
                          <a:spcPct val="100000"/>
                        </a:lnSpc>
                        <a:spcBef>
                          <a:spcPts val="100"/>
                        </a:spcBef>
                        <a:buChar char="•"/>
                        <a:tabLst>
                          <a:tab pos="127635" algn="l"/>
                        </a:tabLst>
                      </a:pPr>
                      <a:r>
                        <a:rPr lang="en-GB" sz="1000" dirty="0">
                          <a:solidFill>
                            <a:schemeClr val="tx1"/>
                          </a:solidFill>
                          <a:latin typeface="Arial"/>
                          <a:cs typeface="Arial"/>
                        </a:rPr>
                        <a:t>CPET in specific individuals.</a:t>
                      </a:r>
                    </a:p>
                    <a:p>
                      <a:pPr marL="127635" indent="-109220">
                        <a:lnSpc>
                          <a:spcPct val="100000"/>
                        </a:lnSpc>
                        <a:spcBef>
                          <a:spcPts val="100"/>
                        </a:spcBef>
                        <a:buChar char="•"/>
                        <a:tabLst>
                          <a:tab pos="127635" algn="l"/>
                        </a:tabLst>
                      </a:pPr>
                      <a:r>
                        <a:rPr lang="en-GB" sz="1000" dirty="0">
                          <a:solidFill>
                            <a:schemeClr val="tx1"/>
                          </a:solidFill>
                          <a:latin typeface="Arial"/>
                          <a:cs typeface="Arial"/>
                        </a:rPr>
                        <a:t>Patients with borderline fitness can be discussed at the one stop clinic</a:t>
                      </a:r>
                    </a:p>
                    <a:p>
                      <a:endParaRPr lang="en-GB" sz="1000" dirty="0">
                        <a:solidFill>
                          <a:schemeClr val="tx1"/>
                        </a:solidFill>
                        <a:latin typeface="Arial" panose="020B0604020202020204" pitchFamily="34" charset="0"/>
                        <a:cs typeface="Arial" panose="020B0604020202020204" pitchFamily="34" charset="0"/>
                      </a:endParaRPr>
                    </a:p>
                    <a:p>
                      <a:pPr marL="12700">
                        <a:lnSpc>
                          <a:spcPct val="100000"/>
                        </a:lnSpc>
                        <a:spcBef>
                          <a:spcPts val="100"/>
                        </a:spcBef>
                      </a:pPr>
                      <a:r>
                        <a:rPr lang="en-GB" sz="1000" b="1" u="sng" spc="10" dirty="0">
                          <a:solidFill>
                            <a:srgbClr val="211D1F"/>
                          </a:solidFill>
                          <a:latin typeface="Arial"/>
                          <a:cs typeface="Arial"/>
                        </a:rPr>
                        <a:t>High Risk Patients</a:t>
                      </a:r>
                      <a:endParaRPr lang="en-GB" sz="1000" b="1" u="sng" spc="-25" dirty="0">
                        <a:solidFill>
                          <a:srgbClr val="211D1F"/>
                        </a:solidFill>
                        <a:latin typeface="Arial"/>
                        <a:cs typeface="Arial"/>
                      </a:endParaRPr>
                    </a:p>
                    <a:p>
                      <a:pPr marL="12700">
                        <a:lnSpc>
                          <a:spcPct val="100000"/>
                        </a:lnSpc>
                        <a:spcBef>
                          <a:spcPts val="100"/>
                        </a:spcBef>
                      </a:pPr>
                      <a:endParaRPr lang="en-GB" sz="1000" b="1" spc="-25" dirty="0">
                        <a:solidFill>
                          <a:srgbClr val="211D1F"/>
                        </a:solidFill>
                        <a:latin typeface="Arial"/>
                        <a:cs typeface="Arial"/>
                      </a:endParaRPr>
                    </a:p>
                    <a:p>
                      <a:pPr marL="12700">
                        <a:lnSpc>
                          <a:spcPct val="100000"/>
                        </a:lnSpc>
                        <a:spcBef>
                          <a:spcPts val="100"/>
                        </a:spcBef>
                      </a:pPr>
                      <a:r>
                        <a:rPr lang="en-GB" sz="1000" b="1" spc="-25" dirty="0">
                          <a:solidFill>
                            <a:srgbClr val="211D1F"/>
                          </a:solidFill>
                          <a:latin typeface="Arial"/>
                          <a:cs typeface="Arial"/>
                        </a:rPr>
                        <a:t>Suitability for one lung ventilation and neoadjuvant chemotherapy or radical CRT needs to be considered from the outset for example in those with</a:t>
                      </a:r>
                      <a:endParaRPr lang="en-GB" sz="1000" dirty="0">
                        <a:solidFill>
                          <a:srgbClr val="211D1F"/>
                        </a:solidFill>
                        <a:latin typeface="Arial"/>
                        <a:cs typeface="Arial"/>
                      </a:endParaRPr>
                    </a:p>
                    <a:p>
                      <a:pPr marL="297180" indent="-113030">
                        <a:lnSpc>
                          <a:spcPct val="100000"/>
                        </a:lnSpc>
                        <a:spcBef>
                          <a:spcPts val="919"/>
                        </a:spcBef>
                        <a:buChar char="•"/>
                        <a:tabLst>
                          <a:tab pos="297180" algn="l"/>
                        </a:tabLst>
                      </a:pPr>
                      <a:r>
                        <a:rPr lang="en-GB" sz="1000" dirty="0">
                          <a:solidFill>
                            <a:srgbClr val="211D1F"/>
                          </a:solidFill>
                          <a:latin typeface="Arial"/>
                          <a:cs typeface="Arial"/>
                        </a:rPr>
                        <a:t>Poor exercise tolerance less than ½ mile</a:t>
                      </a:r>
                    </a:p>
                    <a:p>
                      <a:pPr marL="297180" indent="-113030">
                        <a:lnSpc>
                          <a:spcPct val="100000"/>
                        </a:lnSpc>
                        <a:spcBef>
                          <a:spcPts val="919"/>
                        </a:spcBef>
                        <a:buChar char="•"/>
                        <a:tabLst>
                          <a:tab pos="297180" algn="l"/>
                        </a:tabLst>
                      </a:pPr>
                      <a:r>
                        <a:rPr lang="en-GB" sz="1000" dirty="0">
                          <a:solidFill>
                            <a:srgbClr val="211D1F"/>
                          </a:solidFill>
                          <a:latin typeface="Arial"/>
                          <a:cs typeface="Arial"/>
                        </a:rPr>
                        <a:t>Smokers</a:t>
                      </a:r>
                    </a:p>
                    <a:p>
                      <a:pPr marL="297180" indent="-113030">
                        <a:lnSpc>
                          <a:spcPct val="100000"/>
                        </a:lnSpc>
                        <a:spcBef>
                          <a:spcPts val="919"/>
                        </a:spcBef>
                        <a:buChar char="•"/>
                        <a:tabLst>
                          <a:tab pos="297180" algn="l"/>
                        </a:tabLst>
                      </a:pPr>
                      <a:r>
                        <a:rPr lang="en-GB" sz="1000" dirty="0">
                          <a:solidFill>
                            <a:srgbClr val="211D1F"/>
                          </a:solidFill>
                          <a:latin typeface="Arial"/>
                          <a:cs typeface="Arial"/>
                        </a:rPr>
                        <a:t>Liver disease &amp; Renal disease</a:t>
                      </a:r>
                    </a:p>
                    <a:p>
                      <a:pPr marL="297180" indent="-113030">
                        <a:lnSpc>
                          <a:spcPct val="100000"/>
                        </a:lnSpc>
                        <a:spcBef>
                          <a:spcPts val="919"/>
                        </a:spcBef>
                        <a:buChar char="•"/>
                        <a:tabLst>
                          <a:tab pos="297180" algn="l"/>
                        </a:tabLst>
                      </a:pPr>
                      <a:r>
                        <a:rPr lang="en-GB" sz="1000" dirty="0">
                          <a:solidFill>
                            <a:srgbClr val="211D1F"/>
                          </a:solidFill>
                          <a:latin typeface="Arial"/>
                          <a:cs typeface="Arial"/>
                        </a:rPr>
                        <a:t>Peripheral vascular disease – not for FLOT unless mild</a:t>
                      </a:r>
                    </a:p>
                    <a:p>
                      <a:pPr marL="297180" indent="-113030">
                        <a:lnSpc>
                          <a:spcPct val="100000"/>
                        </a:lnSpc>
                        <a:spcBef>
                          <a:spcPts val="919"/>
                        </a:spcBef>
                        <a:buChar char="•"/>
                        <a:tabLst>
                          <a:tab pos="297180" algn="l"/>
                        </a:tabLst>
                      </a:pPr>
                      <a:r>
                        <a:rPr lang="en-GB" sz="1000" dirty="0">
                          <a:solidFill>
                            <a:srgbClr val="211D1F"/>
                          </a:solidFill>
                          <a:latin typeface="Arial"/>
                          <a:cs typeface="Arial"/>
                        </a:rPr>
                        <a:t>Lung Function Tests if limited by SOB</a:t>
                      </a:r>
                      <a:endParaRPr lang="en-GB" sz="1000" dirty="0">
                        <a:latin typeface="Arial"/>
                        <a:cs typeface="Arial"/>
                      </a:endParaRPr>
                    </a:p>
                    <a:p>
                      <a:endParaRPr lang="en-GB" sz="1000" dirty="0">
                        <a:solidFill>
                          <a:schemeClr val="tx1"/>
                        </a:solidFill>
                        <a:latin typeface="Arial" panose="020B0604020202020204" pitchFamily="34" charset="0"/>
                        <a:cs typeface="Arial" panose="020B0604020202020204" pitchFamily="34" charset="0"/>
                      </a:endParaRPr>
                    </a:p>
                  </a:txBody>
                  <a:tcPr>
                    <a:lnT w="38100" cap="flat" cmpd="sng" algn="ctr">
                      <a:noFill/>
                      <a:prstDash val="solid"/>
                      <a:round/>
                      <a:headEnd type="none" w="med" len="med"/>
                      <a:tailEnd type="none" w="med" len="med"/>
                    </a:lnT>
                    <a:lnB w="12700" cap="flat" cmpd="sng" algn="ctr">
                      <a:solidFill>
                        <a:srgbClr val="486A7A"/>
                      </a:solidFill>
                      <a:prstDash val="solid"/>
                      <a:round/>
                      <a:headEnd type="none" w="med" len="med"/>
                      <a:tailEnd type="none" w="med" len="med"/>
                    </a:lnB>
                    <a:solidFill>
                      <a:schemeClr val="bg1">
                        <a:lumMod val="95000"/>
                      </a:schemeClr>
                    </a:solidFill>
                  </a:tcPr>
                </a:tc>
                <a:tc>
                  <a:txBody>
                    <a:bodyPr/>
                    <a:lstStyle/>
                    <a:p>
                      <a:pPr marL="12700">
                        <a:lnSpc>
                          <a:spcPct val="100000"/>
                        </a:lnSpc>
                        <a:spcBef>
                          <a:spcPts val="944"/>
                        </a:spcBef>
                      </a:pPr>
                      <a:r>
                        <a:rPr lang="en-GB" sz="1000" dirty="0">
                          <a:solidFill>
                            <a:srgbClr val="211D1F"/>
                          </a:solidFill>
                          <a:latin typeface="Arial"/>
                          <a:cs typeface="Arial"/>
                        </a:rPr>
                        <a:t>Gastroscopy and biopsy may need to be repeated if unrepresentative sampling due to stenotic, submucosal or necrotic cancers. A high level of suspicion should be maintained especially when a lesion is present endoscopically or a mass is present on radiology.</a:t>
                      </a:r>
                    </a:p>
                    <a:p>
                      <a:pPr marL="12700">
                        <a:lnSpc>
                          <a:spcPct val="100000"/>
                        </a:lnSpc>
                        <a:spcBef>
                          <a:spcPts val="944"/>
                        </a:spcBef>
                      </a:pPr>
                      <a:r>
                        <a:rPr lang="en-GB" sz="1000" dirty="0">
                          <a:solidFill>
                            <a:srgbClr val="211D1F"/>
                          </a:solidFill>
                          <a:latin typeface="Arial"/>
                          <a:cs typeface="Arial"/>
                        </a:rPr>
                        <a:t>CT can easily miss early mucosal lesions and occult metastatic disease. </a:t>
                      </a:r>
                    </a:p>
                    <a:p>
                      <a:pPr marL="12700">
                        <a:lnSpc>
                          <a:spcPct val="100000"/>
                        </a:lnSpc>
                        <a:spcBef>
                          <a:spcPts val="944"/>
                        </a:spcBef>
                      </a:pPr>
                      <a:r>
                        <a:rPr lang="en-GB" sz="1000" dirty="0">
                          <a:solidFill>
                            <a:srgbClr val="211D1F"/>
                          </a:solidFill>
                          <a:latin typeface="Arial"/>
                          <a:cs typeface="Arial"/>
                        </a:rPr>
                        <a:t>PET-CT should not be used to evaluate T stage. It is more sensitive than CT for the detection of distant metastases.</a:t>
                      </a:r>
                    </a:p>
                    <a:p>
                      <a:pPr marL="12700">
                        <a:lnSpc>
                          <a:spcPct val="100000"/>
                        </a:lnSpc>
                        <a:spcBef>
                          <a:spcPts val="944"/>
                        </a:spcBef>
                      </a:pPr>
                      <a:r>
                        <a:rPr lang="en-GB" sz="1000" dirty="0">
                          <a:solidFill>
                            <a:srgbClr val="211D1F"/>
                          </a:solidFill>
                          <a:latin typeface="Arial"/>
                          <a:cs typeface="Arial"/>
                        </a:rPr>
                        <a:t>EUS is deployed to evaluate junctional tumours and lymph node disease. It is not used to differentiate T1 &amp; T2 lesions for endoscopic resection. Criteria attached</a:t>
                      </a:r>
                    </a:p>
                    <a:p>
                      <a:pPr marL="12700">
                        <a:lnSpc>
                          <a:spcPct val="100000"/>
                        </a:lnSpc>
                        <a:spcBef>
                          <a:spcPts val="944"/>
                        </a:spcBef>
                      </a:pPr>
                      <a:r>
                        <a:rPr lang="en-GB" sz="1000" dirty="0">
                          <a:solidFill>
                            <a:srgbClr val="211D1F"/>
                          </a:solidFill>
                          <a:latin typeface="Arial"/>
                          <a:cs typeface="Arial"/>
                        </a:rPr>
                        <a:t>Staging laparoscopy is not required for patients with T1/2 disease without suspected LN involvement.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latin typeface="Arial" panose="020B0604020202020204" pitchFamily="34" charset="0"/>
                        <a:cs typeface="Arial" panose="020B0604020202020204" pitchFamily="34" charset="0"/>
                      </a:endParaRPr>
                    </a:p>
                  </a:txBody>
                  <a:tcPr>
                    <a:lnT w="38100" cap="flat" cmpd="sng" algn="ctr">
                      <a:noFill/>
                      <a:prstDash val="solid"/>
                      <a:round/>
                      <a:headEnd type="none" w="med" len="med"/>
                      <a:tailEnd type="none" w="med" len="med"/>
                    </a:lnT>
                    <a:lnB w="12700" cap="flat" cmpd="sng" algn="ctr">
                      <a:solidFill>
                        <a:srgbClr val="486A7A"/>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1" dirty="0">
                          <a:latin typeface="Arial" panose="020B0604020202020204" pitchFamily="34" charset="0"/>
                          <a:cs typeface="Arial" panose="020B0604020202020204" pitchFamily="34" charset="0"/>
                        </a:rPr>
                        <a:t>Please ensure MDT Referral Proforma is completed in full. </a:t>
                      </a:r>
                      <a:endParaRPr lang="en-GB" sz="10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Indication for OGD</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OGD Findings</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Histology</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CT</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BPTP Local Assessment Clinic Proforma</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Full Bloods </a:t>
                      </a:r>
                    </a:p>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a:lnT w="38100" cap="flat" cmpd="sng" algn="ctr">
                      <a:noFill/>
                      <a:prstDash val="solid"/>
                      <a:round/>
                      <a:headEnd type="none" w="med" len="med"/>
                      <a:tailEnd type="none" w="med" len="med"/>
                    </a:lnT>
                    <a:lnB w="12700" cap="flat" cmpd="sng" algn="ctr">
                      <a:solidFill>
                        <a:srgbClr val="486A7A"/>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62365451"/>
                  </a:ext>
                </a:extLst>
              </a:tr>
            </a:tbl>
          </a:graphicData>
        </a:graphic>
      </p:graphicFrame>
      <p:sp>
        <p:nvSpPr>
          <p:cNvPr id="26" name="Rectangle: Rounded Corners 25">
            <a:extLst>
              <a:ext uri="{FF2B5EF4-FFF2-40B4-BE49-F238E27FC236}">
                <a16:creationId xmlns:a16="http://schemas.microsoft.com/office/drawing/2014/main" id="{D9CAE192-0DCD-476B-86CC-F9CF7790B2C9}"/>
              </a:ext>
            </a:extLst>
          </p:cNvPr>
          <p:cNvSpPr/>
          <p:nvPr/>
        </p:nvSpPr>
        <p:spPr>
          <a:xfrm rot="16200000">
            <a:off x="-71833" y="5939687"/>
            <a:ext cx="1129604" cy="639669"/>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Arial" panose="020B0604020202020204" pitchFamily="34" charset="0"/>
                <a:cs typeface="Arial" panose="020B0604020202020204" pitchFamily="34" charset="0"/>
              </a:rPr>
              <a:t>Links to Relevant Documents </a:t>
            </a:r>
            <a:endParaRPr lang="en-GB" sz="1000" dirty="0">
              <a:solidFill>
                <a:schemeClr val="tx1"/>
              </a:solidFill>
              <a:latin typeface="Arial" panose="020B0604020202020204" pitchFamily="34" charset="0"/>
              <a:cs typeface="Arial" panose="020B0604020202020204" pitchFamily="34" charset="0"/>
            </a:endParaRPr>
          </a:p>
        </p:txBody>
      </p:sp>
      <p:sp>
        <p:nvSpPr>
          <p:cNvPr id="22" name="Rectangle: Rounded Corners 21">
            <a:extLst>
              <a:ext uri="{FF2B5EF4-FFF2-40B4-BE49-F238E27FC236}">
                <a16:creationId xmlns:a16="http://schemas.microsoft.com/office/drawing/2014/main" id="{1B08647F-BEB2-4D9C-BD62-7A297D55F1D2}"/>
              </a:ext>
            </a:extLst>
          </p:cNvPr>
          <p:cNvSpPr/>
          <p:nvPr/>
        </p:nvSpPr>
        <p:spPr>
          <a:xfrm>
            <a:off x="887924" y="5694721"/>
            <a:ext cx="11008433"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10488613" algn="l"/>
              </a:tabLst>
            </a:pPr>
            <a:r>
              <a:rPr lang="en-GB" sz="1000" b="1" dirty="0">
                <a:solidFill>
                  <a:schemeClr val="tx1"/>
                </a:solidFill>
                <a:latin typeface="Arial" panose="020B0604020202020204" pitchFamily="34" charset="0"/>
                <a:cs typeface="Arial" panose="020B0604020202020204" pitchFamily="34" charset="0"/>
              </a:rPr>
              <a:t>Nutritional Guidelines: </a:t>
            </a:r>
            <a:r>
              <a:rPr lang="en-GB" sz="1000" i="1" dirty="0">
                <a:solidFill>
                  <a:schemeClr val="tx1"/>
                </a:solidFill>
                <a:latin typeface="Arial" panose="020B0604020202020204" pitchFamily="34" charset="0"/>
                <a:cs typeface="Arial" panose="020B0604020202020204" pitchFamily="34" charset="0"/>
              </a:rPr>
              <a:t>Document still in development</a:t>
            </a:r>
            <a:endParaRPr lang="en-GB" sz="1000" dirty="0">
              <a:solidFill>
                <a:schemeClr val="tx1"/>
              </a:solidFill>
              <a:latin typeface="Arial" panose="020B060402020202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931344FE-F0AE-52B8-1EEF-F47931996371}"/>
              </a:ext>
            </a:extLst>
          </p:cNvPr>
          <p:cNvSpPr/>
          <p:nvPr/>
        </p:nvSpPr>
        <p:spPr>
          <a:xfrm>
            <a:off x="887924" y="6154258"/>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latin typeface="Arial" panose="020B0604020202020204" pitchFamily="34" charset="0"/>
                <a:cs typeface="Arial" panose="020B0604020202020204" pitchFamily="34" charset="0"/>
              </a:rPr>
              <a:t>MDT Referral Proforma: </a:t>
            </a:r>
            <a:r>
              <a:rPr lang="en-GB" sz="1000" dirty="0" err="1">
                <a:latin typeface="Arial" panose="020B0604020202020204" pitchFamily="34" charset="0"/>
                <a:cs typeface="Arial" panose="020B0604020202020204" pitchFamily="34" charset="0"/>
                <a:hlinkClick r:id="rId3"/>
              </a:rPr>
              <a:t>Oesophago</a:t>
            </a:r>
            <a:r>
              <a:rPr lang="en-GB" sz="1000" dirty="0">
                <a:latin typeface="Arial" panose="020B0604020202020204" pitchFamily="34" charset="0"/>
                <a:cs typeface="Arial" panose="020B0604020202020204" pitchFamily="34" charset="0"/>
                <a:hlinkClick r:id="rId3"/>
              </a:rPr>
              <a:t>-gastric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pic>
        <p:nvPicPr>
          <p:cNvPr id="5" name="Picture 4" descr="A black background with blue and white text&#10;&#10;Description automatically generated">
            <a:extLst>
              <a:ext uri="{FF2B5EF4-FFF2-40B4-BE49-F238E27FC236}">
                <a16:creationId xmlns:a16="http://schemas.microsoft.com/office/drawing/2014/main" id="{E2C9B800-B6BE-23F2-F2B3-9AF1B8E7AC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77898" y="130503"/>
            <a:ext cx="1410478" cy="513309"/>
          </a:xfrm>
          <a:prstGeom prst="rect">
            <a:avLst/>
          </a:prstGeom>
        </p:spPr>
      </p:pic>
      <p:pic>
        <p:nvPicPr>
          <p:cNvPr id="9" name="Picture 8" descr="A group of colorful hexagons&#10;&#10;Description automatically generated">
            <a:extLst>
              <a:ext uri="{FF2B5EF4-FFF2-40B4-BE49-F238E27FC236}">
                <a16:creationId xmlns:a16="http://schemas.microsoft.com/office/drawing/2014/main" id="{BF4DAF40-EFC3-9DD9-23BF-5C62FB2CE32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3134" y="102639"/>
            <a:ext cx="979815" cy="578496"/>
          </a:xfrm>
          <a:prstGeom prst="rect">
            <a:avLst/>
          </a:prstGeom>
        </p:spPr>
      </p:pic>
      <p:sp>
        <p:nvSpPr>
          <p:cNvPr id="14" name="Rectangle: Rounded Corners 13">
            <a:extLst>
              <a:ext uri="{FF2B5EF4-FFF2-40B4-BE49-F238E27FC236}">
                <a16:creationId xmlns:a16="http://schemas.microsoft.com/office/drawing/2014/main" id="{6477AA99-1152-8AC6-6E45-1085927F774B}"/>
              </a:ext>
            </a:extLst>
          </p:cNvPr>
          <p:cNvSpPr/>
          <p:nvPr/>
        </p:nvSpPr>
        <p:spPr>
          <a:xfrm>
            <a:off x="3872204" y="102639"/>
            <a:ext cx="6223520" cy="630971"/>
          </a:xfrm>
          <a:prstGeom prst="roundRect">
            <a:avLst/>
          </a:prstGeom>
          <a:solidFill>
            <a:srgbClr val="005EB8"/>
          </a:solidFill>
          <a:ln>
            <a:solidFill>
              <a:srgbClr val="005EB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b="1" dirty="0">
                <a:latin typeface="Arial" panose="020B0604020202020204" pitchFamily="34" charset="0"/>
                <a:cs typeface="Arial" panose="020B0604020202020204" pitchFamily="34" charset="0"/>
              </a:rPr>
              <a:t>Group 2: Curative </a:t>
            </a:r>
            <a:r>
              <a:rPr lang="en-US" sz="1000" b="1" dirty="0" err="1">
                <a:latin typeface="Arial" panose="020B0604020202020204" pitchFamily="34" charset="0"/>
                <a:cs typeface="Arial" panose="020B0604020202020204" pitchFamily="34" charset="0"/>
              </a:rPr>
              <a:t>Oesophageal</a:t>
            </a:r>
            <a:r>
              <a:rPr lang="en-US" sz="1000" b="1" dirty="0">
                <a:latin typeface="Arial" panose="020B0604020202020204" pitchFamily="34" charset="0"/>
                <a:cs typeface="Arial" panose="020B0604020202020204" pitchFamily="34" charset="0"/>
              </a:rPr>
              <a:t> or Type I/II GOJ Cancer</a:t>
            </a:r>
          </a:p>
          <a:p>
            <a:pPr algn="ctr"/>
            <a:r>
              <a:rPr lang="en-US" sz="1000" dirty="0">
                <a:latin typeface="Arial" panose="020B0604020202020204" pitchFamily="34" charset="0"/>
                <a:cs typeface="Arial" panose="020B0604020202020204" pitchFamily="34" charset="0"/>
              </a:rPr>
              <a:t>Early fitness evaluation is paramount to guide MDT decision making for either neo-adjuvant chemotherapy versus radical chemoradiotherapy or radical radiotherapy. Borderline patients must be flagged at the MDT and can be seen in the one stop clinic. </a:t>
            </a:r>
            <a:endParaRPr lang="en-GB" sz="1000" dirty="0">
              <a:latin typeface="Arial" panose="020B0604020202020204" pitchFamily="34" charset="0"/>
              <a:cs typeface="Arial" panose="020B0604020202020204" pitchFamily="34" charset="0"/>
            </a:endParaRPr>
          </a:p>
        </p:txBody>
      </p:sp>
      <p:sp>
        <p:nvSpPr>
          <p:cNvPr id="2" name="Rectangle: Rounded Corners 1">
            <a:extLst>
              <a:ext uri="{FF2B5EF4-FFF2-40B4-BE49-F238E27FC236}">
                <a16:creationId xmlns:a16="http://schemas.microsoft.com/office/drawing/2014/main" id="{12B6E39C-18E8-4D4B-8030-81A97418D58F}"/>
              </a:ext>
            </a:extLst>
          </p:cNvPr>
          <p:cNvSpPr/>
          <p:nvPr/>
        </p:nvSpPr>
        <p:spPr>
          <a:xfrm>
            <a:off x="1188099" y="152401"/>
            <a:ext cx="2562807" cy="503853"/>
          </a:xfrm>
          <a:prstGeom prst="roundRect">
            <a:avLst/>
          </a:prstGeom>
          <a:solidFill>
            <a:srgbClr val="005EB8"/>
          </a:solidFill>
          <a:ln>
            <a:solidFill>
              <a:srgbClr val="005EB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latin typeface="Arial" panose="020B0604020202020204" pitchFamily="34" charset="0"/>
                <a:cs typeface="Arial" panose="020B0604020202020204" pitchFamily="34" charset="0"/>
              </a:rPr>
              <a:t>Diagnostic Bundles</a:t>
            </a:r>
            <a:endParaRPr lang="en-GB" sz="2000" b="1" dirty="0">
              <a:latin typeface="Arial" panose="020B0604020202020204" pitchFamily="34" charset="0"/>
              <a:cs typeface="Arial" panose="020B0604020202020204" pitchFamily="34" charset="0"/>
            </a:endParaRPr>
          </a:p>
        </p:txBody>
      </p:sp>
      <p:sp>
        <p:nvSpPr>
          <p:cNvPr id="3" name="Rectangle: Rounded Corners 2">
            <a:extLst>
              <a:ext uri="{FF2B5EF4-FFF2-40B4-BE49-F238E27FC236}">
                <a16:creationId xmlns:a16="http://schemas.microsoft.com/office/drawing/2014/main" id="{FA6196DC-6B67-25A6-7BC8-57AF35403652}"/>
              </a:ext>
            </a:extLst>
          </p:cNvPr>
          <p:cNvSpPr/>
          <p:nvPr/>
        </p:nvSpPr>
        <p:spPr>
          <a:xfrm>
            <a:off x="887924" y="5924489"/>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latin typeface="Arial" panose="020B0604020202020204" pitchFamily="34" charset="0"/>
                <a:cs typeface="Arial" panose="020B0604020202020204" pitchFamily="34" charset="0"/>
              </a:rPr>
              <a:t>BPTP Local Assessment Clinic Proforma: </a:t>
            </a:r>
            <a:r>
              <a:rPr lang="en-GB" sz="1000" dirty="0">
                <a:latin typeface="Arial" panose="020B0604020202020204" pitchFamily="34" charset="0"/>
                <a:cs typeface="Arial" panose="020B0604020202020204" pitchFamily="34" charset="0"/>
                <a:hlinkClick r:id="rId3"/>
              </a:rPr>
              <a:t>Oesophago-gastric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sp>
        <p:nvSpPr>
          <p:cNvPr id="8" name="Rectangle: Rounded Corners 7">
            <a:extLst>
              <a:ext uri="{FF2B5EF4-FFF2-40B4-BE49-F238E27FC236}">
                <a16:creationId xmlns:a16="http://schemas.microsoft.com/office/drawing/2014/main" id="{8CE60563-E713-DE81-928F-35B89EB0D27A}"/>
              </a:ext>
            </a:extLst>
          </p:cNvPr>
          <p:cNvSpPr/>
          <p:nvPr/>
        </p:nvSpPr>
        <p:spPr>
          <a:xfrm>
            <a:off x="887557" y="6384026"/>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latin typeface="Arial" panose="020B0604020202020204" pitchFamily="34" charset="0"/>
                <a:cs typeface="Arial" panose="020B0604020202020204" pitchFamily="34" charset="0"/>
              </a:rPr>
              <a:t>EUS Referral Criteria SOP: </a:t>
            </a:r>
            <a:r>
              <a:rPr lang="en-GB" sz="1000" dirty="0">
                <a:latin typeface="Arial" panose="020B0604020202020204" pitchFamily="34" charset="0"/>
                <a:cs typeface="Arial" panose="020B0604020202020204" pitchFamily="34" charset="0"/>
                <a:hlinkClick r:id="rId3"/>
              </a:rPr>
              <a:t>Oesophago-gastric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15C7869D-4133-88AE-F718-4A0119223DE0}"/>
              </a:ext>
            </a:extLst>
          </p:cNvPr>
          <p:cNvSpPr/>
          <p:nvPr/>
        </p:nvSpPr>
        <p:spPr>
          <a:xfrm>
            <a:off x="879576" y="6613794"/>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latin typeface="Arial" panose="020B0604020202020204" pitchFamily="34" charset="0"/>
                <a:cs typeface="Arial" panose="020B0604020202020204" pitchFamily="34" charset="0"/>
              </a:rPr>
              <a:t>One Stop Clinic SOP: </a:t>
            </a:r>
            <a:r>
              <a:rPr lang="en-GB" sz="1000" dirty="0">
                <a:latin typeface="Arial" panose="020B0604020202020204" pitchFamily="34" charset="0"/>
                <a:cs typeface="Arial" panose="020B0604020202020204" pitchFamily="34" charset="0"/>
                <a:hlinkClick r:id="rId3"/>
              </a:rPr>
              <a:t>Oesophago-gastric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4342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34">
            <a:extLst>
              <a:ext uri="{FF2B5EF4-FFF2-40B4-BE49-F238E27FC236}">
                <a16:creationId xmlns:a16="http://schemas.microsoft.com/office/drawing/2014/main" id="{99ABEEBA-8CD4-4565-B4F5-104331D467CA}"/>
              </a:ext>
            </a:extLst>
          </p:cNvPr>
          <p:cNvSpPr>
            <a:spLocks noGrp="1"/>
          </p:cNvSpPr>
          <p:nvPr>
            <p:ph type="title" idx="4294967295"/>
          </p:nvPr>
        </p:nvSpPr>
        <p:spPr>
          <a:xfrm>
            <a:off x="285750" y="783380"/>
            <a:ext cx="11620500" cy="270933"/>
          </a:xfrm>
          <a:prstGeom prst="roundRect">
            <a:avLst/>
          </a:prstGeom>
          <a:solidFill>
            <a:srgbClr val="005EB8"/>
          </a:solidFill>
          <a:ln w="12700" cap="flat" cmpd="sng" algn="ctr">
            <a:solidFill>
              <a:srgbClr val="005EB8"/>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lumMod val="95000"/>
                  </a:schemeClr>
                </a:solidFill>
                <a:effectLst/>
                <a:uLnTx/>
                <a:uFillTx/>
                <a:latin typeface="Arial" panose="020B0604020202020204" pitchFamily="34" charset="0"/>
                <a:ea typeface="+mn-ea"/>
                <a:cs typeface="Arial" panose="020B0604020202020204" pitchFamily="34" charset="0"/>
              </a:rPr>
              <a:t>Process</a:t>
            </a:r>
            <a:endParaRPr kumimoji="0" lang="en-GB" sz="1000" b="0" i="0" u="none" strike="noStrike" kern="1200" cap="none" spc="0" normalizeH="0" baseline="0" noProof="0" dirty="0">
              <a:ln>
                <a:noFill/>
              </a:ln>
              <a:solidFill>
                <a:schemeClr val="bg1">
                  <a:lumMod val="95000"/>
                </a:schemeClr>
              </a:solidFill>
              <a:effectLst/>
              <a:uLnTx/>
              <a:uFillTx/>
              <a:latin typeface="Arial" panose="020B0604020202020204" pitchFamily="34" charset="0"/>
              <a:ea typeface="+mn-ea"/>
              <a:cs typeface="Arial" panose="020B0604020202020204" pitchFamily="34" charset="0"/>
            </a:endParaRPr>
          </a:p>
        </p:txBody>
      </p:sp>
      <p:graphicFrame>
        <p:nvGraphicFramePr>
          <p:cNvPr id="4" name="Table 4">
            <a:extLst>
              <a:ext uri="{FF2B5EF4-FFF2-40B4-BE49-F238E27FC236}">
                <a16:creationId xmlns:a16="http://schemas.microsoft.com/office/drawing/2014/main" id="{986365F7-F353-4FB3-8625-ED888DAF3A87}"/>
              </a:ext>
            </a:extLst>
          </p:cNvPr>
          <p:cNvGraphicFramePr>
            <a:graphicFrameLocks noGrp="1"/>
          </p:cNvGraphicFramePr>
          <p:nvPr>
            <p:extLst>
              <p:ext uri="{D42A27DB-BD31-4B8C-83A1-F6EECF244321}">
                <p14:modId xmlns:p14="http://schemas.microsoft.com/office/powerpoint/2010/main" val="2126767677"/>
              </p:ext>
            </p:extLst>
          </p:nvPr>
        </p:nvGraphicFramePr>
        <p:xfrm>
          <a:off x="305626" y="1091610"/>
          <a:ext cx="11591099" cy="4263467"/>
        </p:xfrm>
        <a:graphic>
          <a:graphicData uri="http://schemas.openxmlformats.org/drawingml/2006/table">
            <a:tbl>
              <a:tblPr firstRow="1" bandRow="1">
                <a:effectLst>
                  <a:outerShdw blurRad="50800" dir="5400000" sx="49000" sy="49000" algn="ctr" rotWithShape="0">
                    <a:schemeClr val="bg2">
                      <a:alpha val="43000"/>
                    </a:schemeClr>
                  </a:outerShdw>
                </a:effectLst>
                <a:tableStyleId>{5C22544A-7EE6-4342-B048-85BDC9FD1C3A}</a:tableStyleId>
              </a:tblPr>
              <a:tblGrid>
                <a:gridCol w="2897775">
                  <a:extLst>
                    <a:ext uri="{9D8B030D-6E8A-4147-A177-3AD203B41FA5}">
                      <a16:colId xmlns:a16="http://schemas.microsoft.com/office/drawing/2014/main" val="1246038504"/>
                    </a:ext>
                  </a:extLst>
                </a:gridCol>
                <a:gridCol w="2897775">
                  <a:extLst>
                    <a:ext uri="{9D8B030D-6E8A-4147-A177-3AD203B41FA5}">
                      <a16:colId xmlns:a16="http://schemas.microsoft.com/office/drawing/2014/main" val="3195847814"/>
                    </a:ext>
                  </a:extLst>
                </a:gridCol>
                <a:gridCol w="3049791">
                  <a:extLst>
                    <a:ext uri="{9D8B030D-6E8A-4147-A177-3AD203B41FA5}">
                      <a16:colId xmlns:a16="http://schemas.microsoft.com/office/drawing/2014/main" val="1745638113"/>
                    </a:ext>
                  </a:extLst>
                </a:gridCol>
                <a:gridCol w="2745758">
                  <a:extLst>
                    <a:ext uri="{9D8B030D-6E8A-4147-A177-3AD203B41FA5}">
                      <a16:colId xmlns:a16="http://schemas.microsoft.com/office/drawing/2014/main" val="4070482318"/>
                    </a:ext>
                  </a:extLst>
                </a:gridCol>
              </a:tblGrid>
              <a:tr h="463627">
                <a:tc>
                  <a:txBody>
                    <a:bodyPr/>
                    <a:lstStyle/>
                    <a:p>
                      <a:pPr algn="ctr"/>
                      <a:r>
                        <a:rPr lang="en-GB" sz="1000" dirty="0">
                          <a:solidFill>
                            <a:schemeClr val="bg1"/>
                          </a:solidFill>
                          <a:latin typeface="Arial" panose="020B0604020202020204" pitchFamily="34" charset="0"/>
                          <a:cs typeface="Arial" panose="020B0604020202020204" pitchFamily="34" charset="0"/>
                        </a:rPr>
                        <a:t>Diagnostic Tests</a:t>
                      </a:r>
                    </a:p>
                    <a:p>
                      <a:pPr algn="ctr"/>
                      <a:r>
                        <a:rPr lang="en-GB" sz="1000" b="0" dirty="0">
                          <a:solidFill>
                            <a:schemeClr val="bg1"/>
                          </a:solidFill>
                          <a:latin typeface="Arial" panose="020B0604020202020204" pitchFamily="34" charset="0"/>
                          <a:cs typeface="Arial" panose="020B0604020202020204" pitchFamily="34" charset="0"/>
                        </a:rPr>
                        <a:t>(request simultaneously)</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tc>
                  <a:txBody>
                    <a:bodyPr/>
                    <a:lstStyle/>
                    <a:p>
                      <a:pPr algn="ctr"/>
                      <a:r>
                        <a:rPr lang="en-GB" sz="1000" b="1" kern="1200" dirty="0">
                          <a:solidFill>
                            <a:schemeClr val="lt1"/>
                          </a:solidFill>
                          <a:effectLst/>
                          <a:latin typeface="Arial" panose="020B0604020202020204" pitchFamily="34" charset="0"/>
                          <a:ea typeface="+mn-ea"/>
                          <a:cs typeface="Arial" panose="020B0604020202020204" pitchFamily="34" charset="0"/>
                        </a:rPr>
                        <a:t>Physiology Tests</a:t>
                      </a:r>
                    </a:p>
                    <a:p>
                      <a:pPr algn="ctr"/>
                      <a:r>
                        <a:rPr lang="en-GB" sz="1000" b="0" kern="1200" dirty="0">
                          <a:solidFill>
                            <a:schemeClr val="lt1"/>
                          </a:solidFill>
                          <a:effectLst/>
                          <a:latin typeface="Arial" panose="020B0604020202020204" pitchFamily="34" charset="0"/>
                          <a:ea typeface="+mn-ea"/>
                          <a:cs typeface="Arial" panose="020B0604020202020204" pitchFamily="34" charset="0"/>
                        </a:rPr>
                        <a:t>(request simultaneously)</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tc>
                  <a:txBody>
                    <a:bodyPr/>
                    <a:lstStyle/>
                    <a:p>
                      <a:pPr marL="0" indent="0" algn="ctr"/>
                      <a:r>
                        <a:rPr lang="en-GB" sz="1000" dirty="0">
                          <a:solidFill>
                            <a:schemeClr val="bg1"/>
                          </a:solidFill>
                          <a:latin typeface="Arial" panose="020B0604020202020204" pitchFamily="34" charset="0"/>
                          <a:cs typeface="Arial" panose="020B0604020202020204" pitchFamily="34" charset="0"/>
                        </a:rPr>
                        <a:t>Notes and Guidance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tc>
                  <a:txBody>
                    <a:bodyPr/>
                    <a:lstStyle/>
                    <a:p>
                      <a:pPr algn="ctr"/>
                      <a:r>
                        <a:rPr lang="en-GB" sz="1000" dirty="0">
                          <a:solidFill>
                            <a:schemeClr val="bg1"/>
                          </a:solidFill>
                          <a:latin typeface="Arial" panose="020B0604020202020204" pitchFamily="34" charset="0"/>
                          <a:cs typeface="Arial" panose="020B0604020202020204" pitchFamily="34" charset="0"/>
                        </a:rPr>
                        <a:t>Mandatory Dataset for First MDT Discussion</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extLst>
                  <a:ext uri="{0D108BD9-81ED-4DB2-BD59-A6C34878D82A}">
                    <a16:rowId xmlns:a16="http://schemas.microsoft.com/office/drawing/2014/main" val="722653861"/>
                  </a:ext>
                </a:extLst>
              </a:tr>
              <a:tr h="3585974">
                <a:tc>
                  <a:txBody>
                    <a:bodyPr/>
                    <a:lstStyle/>
                    <a:p>
                      <a:pPr marL="304165" indent="-107950">
                        <a:lnSpc>
                          <a:spcPct val="100000"/>
                        </a:lnSpc>
                        <a:spcBef>
                          <a:spcPts val="100"/>
                        </a:spcBef>
                        <a:buChar char="•"/>
                        <a:tabLst>
                          <a:tab pos="304165" algn="l"/>
                        </a:tabLst>
                      </a:pPr>
                      <a:r>
                        <a:rPr lang="en-GB" sz="1000" dirty="0">
                          <a:solidFill>
                            <a:schemeClr val="tx1"/>
                          </a:solidFill>
                          <a:latin typeface="Arial"/>
                          <a:cs typeface="Arial"/>
                        </a:rPr>
                        <a:t>Gastroscopy and biopsy x8</a:t>
                      </a:r>
                    </a:p>
                    <a:p>
                      <a:pPr marL="304165" indent="-107950">
                        <a:spcBef>
                          <a:spcPts val="100"/>
                        </a:spcBef>
                        <a:buFontTx/>
                        <a:buChar char="•"/>
                        <a:tabLst>
                          <a:tab pos="304165" algn="l"/>
                        </a:tabLst>
                      </a:pPr>
                      <a:r>
                        <a:rPr lang="en-GB" sz="1000" dirty="0">
                          <a:solidFill>
                            <a:schemeClr val="tx1"/>
                          </a:solidFill>
                          <a:latin typeface="Arial"/>
                          <a:cs typeface="Arial"/>
                        </a:rPr>
                        <a:t>Urgent histology and biomarkers sent</a:t>
                      </a:r>
                    </a:p>
                    <a:p>
                      <a:pPr marL="304165" indent="-107950">
                        <a:lnSpc>
                          <a:spcPct val="100000"/>
                        </a:lnSpc>
                        <a:spcBef>
                          <a:spcPts val="100"/>
                        </a:spcBef>
                        <a:buChar char="•"/>
                        <a:tabLst>
                          <a:tab pos="304165" algn="l"/>
                        </a:tabLst>
                      </a:pPr>
                      <a:r>
                        <a:rPr lang="en-GB" sz="1000" dirty="0">
                          <a:solidFill>
                            <a:schemeClr val="tx1"/>
                          </a:solidFill>
                          <a:latin typeface="Arial"/>
                          <a:cs typeface="Arial"/>
                        </a:rPr>
                        <a:t>CT thorax, </a:t>
                      </a:r>
                      <a:r>
                        <a:rPr lang="en-GB" sz="1000" dirty="0" err="1">
                          <a:solidFill>
                            <a:schemeClr val="tx1"/>
                          </a:solidFill>
                          <a:latin typeface="Arial"/>
                          <a:cs typeface="Arial"/>
                        </a:rPr>
                        <a:t>abdo</a:t>
                      </a:r>
                      <a:r>
                        <a:rPr lang="en-GB" sz="1000" dirty="0">
                          <a:solidFill>
                            <a:schemeClr val="tx1"/>
                          </a:solidFill>
                          <a:latin typeface="Arial"/>
                          <a:cs typeface="Arial"/>
                        </a:rPr>
                        <a:t>, pelvis with IV contrast</a:t>
                      </a:r>
                    </a:p>
                    <a:p>
                      <a:pPr marL="304165" indent="-107950">
                        <a:lnSpc>
                          <a:spcPct val="100000"/>
                        </a:lnSpc>
                        <a:spcBef>
                          <a:spcPts val="100"/>
                        </a:spcBef>
                        <a:buChar char="•"/>
                        <a:tabLst>
                          <a:tab pos="304165" algn="l"/>
                        </a:tabLst>
                      </a:pPr>
                      <a:r>
                        <a:rPr lang="en-GB" sz="1000" dirty="0">
                          <a:solidFill>
                            <a:schemeClr val="tx1"/>
                          </a:solidFill>
                          <a:latin typeface="Arial"/>
                          <a:cs typeface="Arial"/>
                        </a:rPr>
                        <a:t>PET-CT (after discussion at pre-meet/with local lead), to be ordered as soon as MDT referral has been made. </a:t>
                      </a:r>
                    </a:p>
                    <a:p>
                      <a:pPr marL="304165" indent="-107950">
                        <a:lnSpc>
                          <a:spcPct val="100000"/>
                        </a:lnSpc>
                        <a:spcBef>
                          <a:spcPts val="100"/>
                        </a:spcBef>
                        <a:buChar char="•"/>
                        <a:tabLst>
                          <a:tab pos="304165" algn="l"/>
                        </a:tabLst>
                      </a:pPr>
                      <a:r>
                        <a:rPr lang="en-GB" sz="1000" dirty="0">
                          <a:solidFill>
                            <a:schemeClr val="tx1"/>
                          </a:solidFill>
                          <a:latin typeface="Arial"/>
                          <a:cs typeface="Arial"/>
                        </a:rPr>
                        <a:t>EUS (after discussion at pre-meet and if fit criteria)</a:t>
                      </a:r>
                    </a:p>
                    <a:p>
                      <a:pPr marL="304165" indent="-107950">
                        <a:lnSpc>
                          <a:spcPct val="100000"/>
                        </a:lnSpc>
                        <a:spcBef>
                          <a:spcPts val="100"/>
                        </a:spcBef>
                        <a:buChar char="•"/>
                        <a:tabLst>
                          <a:tab pos="304165" algn="l"/>
                        </a:tabLst>
                      </a:pPr>
                      <a:r>
                        <a:rPr lang="en-GB" sz="1000" dirty="0">
                          <a:solidFill>
                            <a:schemeClr val="tx1"/>
                          </a:solidFill>
                          <a:latin typeface="Arial"/>
                          <a:cs typeface="Arial"/>
                        </a:rPr>
                        <a:t>Staging laparoscopy (via the OG MDT), following radiological evaluation, is required to investigate for the presence of peritoneal micro-metastatic disease.</a:t>
                      </a:r>
                    </a:p>
                    <a:p>
                      <a:pPr marL="196215" indent="0">
                        <a:lnSpc>
                          <a:spcPct val="100000"/>
                        </a:lnSpc>
                        <a:spcBef>
                          <a:spcPts val="100"/>
                        </a:spcBef>
                        <a:buNone/>
                        <a:tabLst>
                          <a:tab pos="304165" algn="l"/>
                        </a:tabLst>
                      </a:pPr>
                      <a:endParaRPr lang="en-GB" sz="1000" dirty="0">
                        <a:solidFill>
                          <a:schemeClr val="tx1"/>
                        </a:solidFill>
                        <a:latin typeface="Arial"/>
                        <a:cs typeface="Arial"/>
                      </a:endParaRPr>
                    </a:p>
                    <a:p>
                      <a:pPr marL="12700" marR="5080" lvl="0" indent="0" algn="l" defTabSz="914400" rtl="0" eaLnBrk="1" fontAlgn="auto" latinLnBrk="0" hangingPunct="1">
                        <a:lnSpc>
                          <a:spcPct val="104600"/>
                        </a:lnSpc>
                        <a:spcBef>
                          <a:spcPts val="40"/>
                        </a:spcBef>
                        <a:spcAft>
                          <a:spcPts val="0"/>
                        </a:spcAft>
                        <a:buClrTx/>
                        <a:buSzTx/>
                        <a:buFontTx/>
                        <a:buNone/>
                        <a:tabLst/>
                        <a:defRPr/>
                      </a:pPr>
                      <a:r>
                        <a:rPr lang="en-GB" sz="1000" dirty="0">
                          <a:solidFill>
                            <a:schemeClr val="tx1"/>
                          </a:solidFill>
                          <a:latin typeface="Arial"/>
                          <a:cs typeface="Arial"/>
                        </a:rPr>
                        <a:t>Early CT and staging laparoscopy are key, but EUS and PET-CT also plays a role. Please ensure PET-CT is ordered as soon as MDT referral has been made. </a:t>
                      </a:r>
                    </a:p>
                    <a:p>
                      <a:pPr marL="12700" marR="5080">
                        <a:lnSpc>
                          <a:spcPct val="104600"/>
                        </a:lnSpc>
                        <a:spcBef>
                          <a:spcPts val="40"/>
                        </a:spcBef>
                      </a:pPr>
                      <a:endParaRPr lang="en-GB" sz="1000" b="1" dirty="0">
                        <a:solidFill>
                          <a:schemeClr val="tx1"/>
                        </a:solidFill>
                        <a:latin typeface="Arial"/>
                        <a:cs typeface="Arial"/>
                      </a:endParaRPr>
                    </a:p>
                    <a:p>
                      <a:pPr marL="12700" marR="5080">
                        <a:lnSpc>
                          <a:spcPct val="104600"/>
                        </a:lnSpc>
                        <a:spcBef>
                          <a:spcPts val="40"/>
                        </a:spcBef>
                      </a:pPr>
                      <a:r>
                        <a:rPr lang="en-GB" sz="1000" b="1" dirty="0">
                          <a:solidFill>
                            <a:schemeClr val="tx1"/>
                          </a:solidFill>
                          <a:latin typeface="Arial"/>
                          <a:cs typeface="Arial"/>
                        </a:rPr>
                        <a:t>Nutritional assessment including bloods is key. Please refer to the nutritional guidelines for more details.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latin typeface="Arial" panose="020B0604020202020204" pitchFamily="34" charset="0"/>
                        <a:cs typeface="Arial" panose="020B0604020202020204" pitchFamily="34" charset="0"/>
                      </a:endParaRPr>
                    </a:p>
                  </a:txBody>
                  <a:tcPr>
                    <a:lnT w="38100" cap="flat" cmpd="sng" algn="ctr">
                      <a:noFill/>
                      <a:prstDash val="solid"/>
                      <a:round/>
                      <a:headEnd type="none" w="med" len="med"/>
                      <a:tailEnd type="none" w="med" len="med"/>
                    </a:lnT>
                    <a:lnB w="12700" cap="flat" cmpd="sng" algn="ctr">
                      <a:solidFill>
                        <a:srgbClr val="486A7A"/>
                      </a:solidFill>
                      <a:prstDash val="solid"/>
                      <a:round/>
                      <a:headEnd type="none" w="med" len="med"/>
                      <a:tailEnd type="none" w="med" len="med"/>
                    </a:lnB>
                    <a:solidFill>
                      <a:schemeClr val="bg1">
                        <a:lumMod val="95000"/>
                      </a:schemeClr>
                    </a:solidFill>
                  </a:tcPr>
                </a:tc>
                <a:tc>
                  <a:txBody>
                    <a:bodyPr/>
                    <a:lstStyle/>
                    <a:p>
                      <a:pPr marL="127635" indent="-109220">
                        <a:lnSpc>
                          <a:spcPct val="100000"/>
                        </a:lnSpc>
                        <a:spcBef>
                          <a:spcPts val="100"/>
                        </a:spcBef>
                        <a:buChar char="•"/>
                        <a:tabLst>
                          <a:tab pos="127635" algn="l"/>
                        </a:tabLst>
                      </a:pPr>
                      <a:r>
                        <a:rPr lang="en-GB" sz="1000" dirty="0">
                          <a:solidFill>
                            <a:schemeClr val="tx1"/>
                          </a:solidFill>
                          <a:latin typeface="Arial"/>
                          <a:cs typeface="Arial"/>
                        </a:rPr>
                        <a:t>Clinician assessment in clinic.</a:t>
                      </a:r>
                    </a:p>
                    <a:p>
                      <a:pPr marL="127635" indent="-109220">
                        <a:lnSpc>
                          <a:spcPct val="100000"/>
                        </a:lnSpc>
                        <a:spcBef>
                          <a:spcPts val="100"/>
                        </a:spcBef>
                        <a:buChar char="•"/>
                        <a:tabLst>
                          <a:tab pos="127635" algn="l"/>
                        </a:tabLst>
                      </a:pPr>
                      <a:r>
                        <a:rPr lang="en-GB" sz="1000" dirty="0">
                          <a:solidFill>
                            <a:schemeClr val="tx1"/>
                          </a:solidFill>
                          <a:latin typeface="Arial"/>
                          <a:cs typeface="Arial"/>
                        </a:rPr>
                        <a:t>Dietetic screening and assessment in clinic</a:t>
                      </a:r>
                    </a:p>
                    <a:p>
                      <a:pPr marL="127635" indent="-109220">
                        <a:lnSpc>
                          <a:spcPct val="100000"/>
                        </a:lnSpc>
                        <a:spcBef>
                          <a:spcPts val="100"/>
                        </a:spcBef>
                        <a:buChar char="•"/>
                        <a:tabLst>
                          <a:tab pos="127635" algn="l"/>
                        </a:tabLst>
                      </a:pPr>
                      <a:r>
                        <a:rPr lang="en-GB" sz="1000" dirty="0">
                          <a:solidFill>
                            <a:schemeClr val="tx1"/>
                          </a:solidFill>
                          <a:latin typeface="Arial"/>
                          <a:cs typeface="Arial"/>
                        </a:rPr>
                        <a:t>Anaesthetist assessment at staging laparoscopy</a:t>
                      </a:r>
                    </a:p>
                    <a:p>
                      <a:pPr marL="127635" indent="-109220">
                        <a:lnSpc>
                          <a:spcPct val="100000"/>
                        </a:lnSpc>
                        <a:spcBef>
                          <a:spcPts val="100"/>
                        </a:spcBef>
                        <a:buChar char="•"/>
                        <a:tabLst>
                          <a:tab pos="127635" algn="l"/>
                        </a:tabLst>
                      </a:pPr>
                      <a:r>
                        <a:rPr lang="en-GB" sz="1000" dirty="0">
                          <a:solidFill>
                            <a:schemeClr val="tx1"/>
                          </a:solidFill>
                          <a:latin typeface="Arial"/>
                          <a:cs typeface="Arial"/>
                        </a:rPr>
                        <a:t>CPET in specific individuals.</a:t>
                      </a:r>
                    </a:p>
                    <a:p>
                      <a:pPr marL="127635" indent="-109220">
                        <a:lnSpc>
                          <a:spcPct val="100000"/>
                        </a:lnSpc>
                        <a:spcBef>
                          <a:spcPts val="100"/>
                        </a:spcBef>
                        <a:buChar char="•"/>
                        <a:tabLst>
                          <a:tab pos="127635" algn="l"/>
                        </a:tabLst>
                      </a:pPr>
                      <a:r>
                        <a:rPr lang="en-GB" sz="1000" dirty="0">
                          <a:solidFill>
                            <a:schemeClr val="tx1"/>
                          </a:solidFill>
                          <a:latin typeface="Arial"/>
                          <a:cs typeface="Arial"/>
                        </a:rPr>
                        <a:t>Patients with borderline fitness can be discussed at the one stop clinic</a:t>
                      </a:r>
                    </a:p>
                    <a:p>
                      <a:endParaRPr lang="en-GB" sz="1000" dirty="0">
                        <a:solidFill>
                          <a:schemeClr val="tx1"/>
                        </a:solidFill>
                        <a:latin typeface="Arial" panose="020B0604020202020204" pitchFamily="34" charset="0"/>
                        <a:cs typeface="Arial" panose="020B0604020202020204" pitchFamily="34" charset="0"/>
                      </a:endParaRPr>
                    </a:p>
                    <a:p>
                      <a:pPr marL="12700">
                        <a:lnSpc>
                          <a:spcPct val="100000"/>
                        </a:lnSpc>
                        <a:spcBef>
                          <a:spcPts val="100"/>
                        </a:spcBef>
                      </a:pPr>
                      <a:r>
                        <a:rPr lang="en-GB" sz="1000" b="1" u="sng" spc="10" dirty="0">
                          <a:solidFill>
                            <a:srgbClr val="211D1F"/>
                          </a:solidFill>
                          <a:latin typeface="Arial"/>
                          <a:cs typeface="Arial"/>
                        </a:rPr>
                        <a:t>High Risk Patients</a:t>
                      </a:r>
                      <a:endParaRPr lang="en-GB" sz="1000" b="1" u="sng" spc="-25" dirty="0">
                        <a:solidFill>
                          <a:srgbClr val="211D1F"/>
                        </a:solidFill>
                        <a:latin typeface="Arial"/>
                        <a:cs typeface="Arial"/>
                      </a:endParaRPr>
                    </a:p>
                    <a:p>
                      <a:pPr marL="12700">
                        <a:lnSpc>
                          <a:spcPct val="100000"/>
                        </a:lnSpc>
                        <a:spcBef>
                          <a:spcPts val="100"/>
                        </a:spcBef>
                      </a:pPr>
                      <a:endParaRPr lang="en-GB" sz="1000" b="1" spc="-25" dirty="0">
                        <a:solidFill>
                          <a:srgbClr val="211D1F"/>
                        </a:solidFill>
                        <a:latin typeface="Arial"/>
                        <a:cs typeface="Arial"/>
                      </a:endParaRPr>
                    </a:p>
                    <a:p>
                      <a:pPr marL="12700">
                        <a:lnSpc>
                          <a:spcPct val="100000"/>
                        </a:lnSpc>
                        <a:spcBef>
                          <a:spcPts val="100"/>
                        </a:spcBef>
                      </a:pPr>
                      <a:r>
                        <a:rPr lang="en-GB" sz="1000" b="1" spc="-25" dirty="0">
                          <a:solidFill>
                            <a:srgbClr val="211D1F"/>
                          </a:solidFill>
                          <a:latin typeface="Arial"/>
                          <a:cs typeface="Arial"/>
                        </a:rPr>
                        <a:t>Suitability for one lung ventilation and neoadjuvant chemotherapy or radical CRT needs to be considered from the outset for example in those with</a:t>
                      </a:r>
                      <a:endParaRPr lang="en-GB" sz="1000" dirty="0">
                        <a:solidFill>
                          <a:srgbClr val="211D1F"/>
                        </a:solidFill>
                        <a:latin typeface="Arial"/>
                        <a:cs typeface="Arial"/>
                      </a:endParaRPr>
                    </a:p>
                    <a:p>
                      <a:pPr marL="297180" indent="-113030">
                        <a:lnSpc>
                          <a:spcPct val="100000"/>
                        </a:lnSpc>
                        <a:spcBef>
                          <a:spcPts val="919"/>
                        </a:spcBef>
                        <a:buChar char="•"/>
                        <a:tabLst>
                          <a:tab pos="297180" algn="l"/>
                        </a:tabLst>
                      </a:pPr>
                      <a:r>
                        <a:rPr lang="en-GB" sz="1000" dirty="0">
                          <a:solidFill>
                            <a:srgbClr val="211D1F"/>
                          </a:solidFill>
                          <a:latin typeface="Arial"/>
                          <a:cs typeface="Arial"/>
                        </a:rPr>
                        <a:t>Poor exercise tolerance less than ½ mile</a:t>
                      </a:r>
                    </a:p>
                    <a:p>
                      <a:pPr marL="297180" indent="-113030">
                        <a:lnSpc>
                          <a:spcPct val="100000"/>
                        </a:lnSpc>
                        <a:spcBef>
                          <a:spcPts val="919"/>
                        </a:spcBef>
                        <a:buChar char="•"/>
                        <a:tabLst>
                          <a:tab pos="297180" algn="l"/>
                        </a:tabLst>
                      </a:pPr>
                      <a:r>
                        <a:rPr lang="en-GB" sz="1000" dirty="0">
                          <a:solidFill>
                            <a:srgbClr val="211D1F"/>
                          </a:solidFill>
                          <a:latin typeface="Arial"/>
                          <a:cs typeface="Arial"/>
                        </a:rPr>
                        <a:t>Smokers</a:t>
                      </a:r>
                    </a:p>
                    <a:p>
                      <a:pPr marL="297180" indent="-113030">
                        <a:lnSpc>
                          <a:spcPct val="100000"/>
                        </a:lnSpc>
                        <a:spcBef>
                          <a:spcPts val="919"/>
                        </a:spcBef>
                        <a:buChar char="•"/>
                        <a:tabLst>
                          <a:tab pos="297180" algn="l"/>
                        </a:tabLst>
                      </a:pPr>
                      <a:r>
                        <a:rPr lang="en-GB" sz="1000" dirty="0">
                          <a:solidFill>
                            <a:srgbClr val="211D1F"/>
                          </a:solidFill>
                          <a:latin typeface="Arial"/>
                          <a:cs typeface="Arial"/>
                        </a:rPr>
                        <a:t>Liver disease &amp; Renal disease</a:t>
                      </a:r>
                    </a:p>
                    <a:p>
                      <a:pPr marL="297180" indent="-113030">
                        <a:lnSpc>
                          <a:spcPct val="100000"/>
                        </a:lnSpc>
                        <a:spcBef>
                          <a:spcPts val="919"/>
                        </a:spcBef>
                        <a:buChar char="•"/>
                        <a:tabLst>
                          <a:tab pos="297180" algn="l"/>
                        </a:tabLst>
                      </a:pPr>
                      <a:r>
                        <a:rPr lang="en-GB" sz="1000" dirty="0">
                          <a:solidFill>
                            <a:srgbClr val="211D1F"/>
                          </a:solidFill>
                          <a:latin typeface="Arial"/>
                          <a:cs typeface="Arial"/>
                        </a:rPr>
                        <a:t>Peripheral vascular disease – not for FLOT unless mild</a:t>
                      </a:r>
                    </a:p>
                    <a:p>
                      <a:pPr marL="297180" indent="-113030">
                        <a:lnSpc>
                          <a:spcPct val="100000"/>
                        </a:lnSpc>
                        <a:spcBef>
                          <a:spcPts val="919"/>
                        </a:spcBef>
                        <a:buChar char="•"/>
                        <a:tabLst>
                          <a:tab pos="297180" algn="l"/>
                        </a:tabLst>
                      </a:pPr>
                      <a:r>
                        <a:rPr lang="en-GB" sz="1000" dirty="0">
                          <a:solidFill>
                            <a:srgbClr val="211D1F"/>
                          </a:solidFill>
                          <a:latin typeface="Arial"/>
                          <a:cs typeface="Arial"/>
                        </a:rPr>
                        <a:t>Lung Function Tests if limited by SOB</a:t>
                      </a:r>
                      <a:endParaRPr lang="en-GB" sz="1000" dirty="0">
                        <a:latin typeface="Arial"/>
                        <a:cs typeface="Arial"/>
                      </a:endParaRPr>
                    </a:p>
                  </a:txBody>
                  <a:tcPr>
                    <a:lnT w="38100" cap="flat" cmpd="sng" algn="ctr">
                      <a:noFill/>
                      <a:prstDash val="solid"/>
                      <a:round/>
                      <a:headEnd type="none" w="med" len="med"/>
                      <a:tailEnd type="none" w="med" len="med"/>
                    </a:lnT>
                    <a:lnB w="12700" cap="flat" cmpd="sng" algn="ctr">
                      <a:solidFill>
                        <a:srgbClr val="486A7A"/>
                      </a:solidFill>
                      <a:prstDash val="solid"/>
                      <a:round/>
                      <a:headEnd type="none" w="med" len="med"/>
                      <a:tailEnd type="none" w="med" len="med"/>
                    </a:lnB>
                    <a:solidFill>
                      <a:schemeClr val="bg1">
                        <a:lumMod val="95000"/>
                      </a:schemeClr>
                    </a:solidFill>
                  </a:tcPr>
                </a:tc>
                <a:tc>
                  <a:txBody>
                    <a:bodyPr/>
                    <a:lstStyle/>
                    <a:p>
                      <a:pPr marL="12700">
                        <a:lnSpc>
                          <a:spcPct val="100000"/>
                        </a:lnSpc>
                        <a:spcBef>
                          <a:spcPts val="944"/>
                        </a:spcBef>
                      </a:pPr>
                      <a:r>
                        <a:rPr lang="en-GB" sz="1000" dirty="0">
                          <a:solidFill>
                            <a:srgbClr val="211D1F"/>
                          </a:solidFill>
                          <a:latin typeface="Arial"/>
                          <a:cs typeface="Arial"/>
                        </a:rPr>
                        <a:t>Gastroscopy and biopsy may need to be repeated if unrepresentative sampling due to healed ulceration or debris / obstruction. </a:t>
                      </a:r>
                    </a:p>
                    <a:p>
                      <a:pPr marL="12700">
                        <a:lnSpc>
                          <a:spcPct val="100000"/>
                        </a:lnSpc>
                        <a:spcBef>
                          <a:spcPts val="944"/>
                        </a:spcBef>
                      </a:pPr>
                      <a:r>
                        <a:rPr lang="en-GB" sz="1000" dirty="0">
                          <a:solidFill>
                            <a:srgbClr val="211D1F"/>
                          </a:solidFill>
                          <a:latin typeface="Arial"/>
                          <a:cs typeface="Arial"/>
                        </a:rPr>
                        <a:t>A high level of suspicion should be maintained in the setting of a poorly expansile stomach for </a:t>
                      </a:r>
                      <a:r>
                        <a:rPr lang="en-GB" sz="1000" dirty="0" err="1">
                          <a:solidFill>
                            <a:srgbClr val="211D1F"/>
                          </a:solidFill>
                          <a:latin typeface="Arial"/>
                          <a:cs typeface="Arial"/>
                        </a:rPr>
                        <a:t>linitis</a:t>
                      </a:r>
                      <a:r>
                        <a:rPr lang="en-GB" sz="1000" dirty="0">
                          <a:solidFill>
                            <a:srgbClr val="211D1F"/>
                          </a:solidFill>
                          <a:latin typeface="Arial"/>
                          <a:cs typeface="Arial"/>
                        </a:rPr>
                        <a:t> </a:t>
                      </a:r>
                      <a:r>
                        <a:rPr lang="en-GB" sz="1000" dirty="0" err="1">
                          <a:solidFill>
                            <a:srgbClr val="211D1F"/>
                          </a:solidFill>
                          <a:latin typeface="Arial"/>
                          <a:cs typeface="Arial"/>
                        </a:rPr>
                        <a:t>plastica</a:t>
                      </a:r>
                      <a:r>
                        <a:rPr lang="en-GB" sz="1000" dirty="0">
                          <a:solidFill>
                            <a:srgbClr val="211D1F"/>
                          </a:solidFill>
                          <a:latin typeface="Arial"/>
                          <a:cs typeface="Arial"/>
                        </a:rPr>
                        <a:t>. Repeat biopsies up to 3 times to obtain diagnosis.</a:t>
                      </a:r>
                    </a:p>
                    <a:p>
                      <a:pPr marL="12700">
                        <a:lnSpc>
                          <a:spcPct val="100000"/>
                        </a:lnSpc>
                        <a:spcBef>
                          <a:spcPts val="944"/>
                        </a:spcBef>
                      </a:pPr>
                      <a:r>
                        <a:rPr lang="en-GB" sz="1000" dirty="0">
                          <a:solidFill>
                            <a:srgbClr val="211D1F"/>
                          </a:solidFill>
                          <a:latin typeface="Arial"/>
                          <a:cs typeface="Arial"/>
                        </a:rPr>
                        <a:t>CT can easily miss early mucosal lesions and occult metastatic disease.</a:t>
                      </a:r>
                    </a:p>
                    <a:p>
                      <a:pPr marL="12700" marR="5080" indent="1270">
                        <a:lnSpc>
                          <a:spcPct val="107400"/>
                        </a:lnSpc>
                        <a:spcBef>
                          <a:spcPts val="110"/>
                        </a:spcBef>
                      </a:pPr>
                      <a:endParaRPr lang="en-GB" sz="1000" dirty="0">
                        <a:solidFill>
                          <a:srgbClr val="211D1F"/>
                        </a:solidFill>
                        <a:latin typeface="Arial"/>
                        <a:cs typeface="Arial"/>
                      </a:endParaRPr>
                    </a:p>
                    <a:p>
                      <a:pPr marL="12700" marR="5080" indent="1270">
                        <a:lnSpc>
                          <a:spcPct val="107400"/>
                        </a:lnSpc>
                        <a:spcBef>
                          <a:spcPts val="110"/>
                        </a:spcBef>
                      </a:pPr>
                      <a:r>
                        <a:rPr lang="en-GB" sz="1000" dirty="0">
                          <a:latin typeface="Arial"/>
                          <a:cs typeface="Arial"/>
                        </a:rPr>
                        <a:t>The value of PET-CT in true gastric cancers is variable depending upon avidity: adenocarcinoma of intestinal subtype tends to be more FDG-avid compared to diffuse or signet-ring subtypes. Whilst ~25% of nodes are FDG-avid, there is ~50% sensitivity for metastatic disease, which is acceptable as it provides a change in management (~10-20% of cases).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latin typeface="Arial" panose="020B0604020202020204" pitchFamily="34" charset="0"/>
                        <a:cs typeface="Arial" panose="020B0604020202020204" pitchFamily="34" charset="0"/>
                      </a:endParaRPr>
                    </a:p>
                  </a:txBody>
                  <a:tcPr>
                    <a:lnT w="38100" cap="flat" cmpd="sng" algn="ctr">
                      <a:noFill/>
                      <a:prstDash val="solid"/>
                      <a:round/>
                      <a:headEnd type="none" w="med" len="med"/>
                      <a:tailEnd type="none" w="med" len="med"/>
                    </a:lnT>
                    <a:lnB w="12700" cap="flat" cmpd="sng" algn="ctr">
                      <a:solidFill>
                        <a:srgbClr val="486A7A"/>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1" dirty="0">
                          <a:latin typeface="Arial" panose="020B0604020202020204" pitchFamily="34" charset="0"/>
                          <a:cs typeface="Arial" panose="020B0604020202020204" pitchFamily="34" charset="0"/>
                        </a:rPr>
                        <a:t>Please ensure MDT Referral Proforma is completed in full. </a:t>
                      </a:r>
                      <a:endParaRPr lang="en-GB" sz="10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Indication for OGD</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OGD Findings</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Histology</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CT</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BPTP Local Assessment Clinic Proforma</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Full Bloods </a:t>
                      </a:r>
                    </a:p>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a:lnT w="38100" cap="flat" cmpd="sng" algn="ctr">
                      <a:noFill/>
                      <a:prstDash val="solid"/>
                      <a:round/>
                      <a:headEnd type="none" w="med" len="med"/>
                      <a:tailEnd type="none" w="med" len="med"/>
                    </a:lnT>
                    <a:lnB w="12700" cap="flat" cmpd="sng" algn="ctr">
                      <a:solidFill>
                        <a:srgbClr val="486A7A"/>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62365451"/>
                  </a:ext>
                </a:extLst>
              </a:tr>
            </a:tbl>
          </a:graphicData>
        </a:graphic>
      </p:graphicFrame>
      <p:sp>
        <p:nvSpPr>
          <p:cNvPr id="26" name="Rectangle: Rounded Corners 25">
            <a:extLst>
              <a:ext uri="{FF2B5EF4-FFF2-40B4-BE49-F238E27FC236}">
                <a16:creationId xmlns:a16="http://schemas.microsoft.com/office/drawing/2014/main" id="{D9CAE192-0DCD-476B-86CC-F9CF7790B2C9}"/>
              </a:ext>
            </a:extLst>
          </p:cNvPr>
          <p:cNvSpPr/>
          <p:nvPr/>
        </p:nvSpPr>
        <p:spPr>
          <a:xfrm rot="16200000">
            <a:off x="-71833" y="5939687"/>
            <a:ext cx="1129604" cy="639669"/>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Arial" panose="020B0604020202020204" pitchFamily="34" charset="0"/>
                <a:cs typeface="Arial" panose="020B0604020202020204" pitchFamily="34" charset="0"/>
              </a:rPr>
              <a:t>Links to Relevant Documents </a:t>
            </a:r>
            <a:endParaRPr lang="en-GB" sz="1000" dirty="0">
              <a:solidFill>
                <a:schemeClr val="tx1"/>
              </a:solidFill>
              <a:latin typeface="Arial" panose="020B0604020202020204" pitchFamily="34" charset="0"/>
              <a:cs typeface="Arial" panose="020B0604020202020204" pitchFamily="34" charset="0"/>
            </a:endParaRPr>
          </a:p>
        </p:txBody>
      </p:sp>
      <p:sp>
        <p:nvSpPr>
          <p:cNvPr id="22" name="Rectangle: Rounded Corners 21">
            <a:extLst>
              <a:ext uri="{FF2B5EF4-FFF2-40B4-BE49-F238E27FC236}">
                <a16:creationId xmlns:a16="http://schemas.microsoft.com/office/drawing/2014/main" id="{1B08647F-BEB2-4D9C-BD62-7A297D55F1D2}"/>
              </a:ext>
            </a:extLst>
          </p:cNvPr>
          <p:cNvSpPr/>
          <p:nvPr/>
        </p:nvSpPr>
        <p:spPr>
          <a:xfrm>
            <a:off x="887924" y="5694721"/>
            <a:ext cx="11008433"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10488613" algn="l"/>
              </a:tabLst>
            </a:pPr>
            <a:r>
              <a:rPr lang="en-GB" sz="1000" b="1" dirty="0">
                <a:solidFill>
                  <a:schemeClr val="tx1"/>
                </a:solidFill>
                <a:latin typeface="Arial" panose="020B0604020202020204" pitchFamily="34" charset="0"/>
                <a:cs typeface="Arial" panose="020B0604020202020204" pitchFamily="34" charset="0"/>
              </a:rPr>
              <a:t>Nutritional Guidelines: </a:t>
            </a:r>
            <a:r>
              <a:rPr lang="en-GB" sz="1000" i="1" dirty="0">
                <a:solidFill>
                  <a:schemeClr val="tx1"/>
                </a:solidFill>
                <a:latin typeface="Arial" panose="020B0604020202020204" pitchFamily="34" charset="0"/>
                <a:cs typeface="Arial" panose="020B0604020202020204" pitchFamily="34" charset="0"/>
              </a:rPr>
              <a:t>Document still in development</a:t>
            </a:r>
            <a:endParaRPr lang="en-GB" sz="1000" dirty="0">
              <a:solidFill>
                <a:schemeClr val="tx1"/>
              </a:solidFill>
              <a:latin typeface="Arial" panose="020B060402020202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931344FE-F0AE-52B8-1EEF-F47931996371}"/>
              </a:ext>
            </a:extLst>
          </p:cNvPr>
          <p:cNvSpPr/>
          <p:nvPr/>
        </p:nvSpPr>
        <p:spPr>
          <a:xfrm>
            <a:off x="887924" y="6154258"/>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latin typeface="Arial" panose="020B0604020202020204" pitchFamily="34" charset="0"/>
                <a:cs typeface="Arial" panose="020B0604020202020204" pitchFamily="34" charset="0"/>
              </a:rPr>
              <a:t>MDT Referral Proforma: </a:t>
            </a:r>
            <a:r>
              <a:rPr lang="en-GB" sz="1000" dirty="0" err="1">
                <a:latin typeface="Arial" panose="020B0604020202020204" pitchFamily="34" charset="0"/>
                <a:cs typeface="Arial" panose="020B0604020202020204" pitchFamily="34" charset="0"/>
                <a:hlinkClick r:id="rId3"/>
              </a:rPr>
              <a:t>Oesophago</a:t>
            </a:r>
            <a:r>
              <a:rPr lang="en-GB" sz="1000" dirty="0">
                <a:latin typeface="Arial" panose="020B0604020202020204" pitchFamily="34" charset="0"/>
                <a:cs typeface="Arial" panose="020B0604020202020204" pitchFamily="34" charset="0"/>
                <a:hlinkClick r:id="rId3"/>
              </a:rPr>
              <a:t>-gastric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pic>
        <p:nvPicPr>
          <p:cNvPr id="5" name="Picture 4" descr="A black background with blue and white text&#10;&#10;Description automatically generated">
            <a:extLst>
              <a:ext uri="{FF2B5EF4-FFF2-40B4-BE49-F238E27FC236}">
                <a16:creationId xmlns:a16="http://schemas.microsoft.com/office/drawing/2014/main" id="{E2C9B800-B6BE-23F2-F2B3-9AF1B8E7AC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77898" y="130503"/>
            <a:ext cx="1410478" cy="513309"/>
          </a:xfrm>
          <a:prstGeom prst="rect">
            <a:avLst/>
          </a:prstGeom>
        </p:spPr>
      </p:pic>
      <p:pic>
        <p:nvPicPr>
          <p:cNvPr id="9" name="Picture 8" descr="A group of colorful hexagons&#10;&#10;Description automatically generated">
            <a:extLst>
              <a:ext uri="{FF2B5EF4-FFF2-40B4-BE49-F238E27FC236}">
                <a16:creationId xmlns:a16="http://schemas.microsoft.com/office/drawing/2014/main" id="{BF4DAF40-EFC3-9DD9-23BF-5C62FB2CE32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3134" y="102639"/>
            <a:ext cx="979815" cy="578496"/>
          </a:xfrm>
          <a:prstGeom prst="rect">
            <a:avLst/>
          </a:prstGeom>
        </p:spPr>
      </p:pic>
      <p:sp>
        <p:nvSpPr>
          <p:cNvPr id="14" name="Rectangle: Rounded Corners 13">
            <a:extLst>
              <a:ext uri="{FF2B5EF4-FFF2-40B4-BE49-F238E27FC236}">
                <a16:creationId xmlns:a16="http://schemas.microsoft.com/office/drawing/2014/main" id="{6477AA99-1152-8AC6-6E45-1085927F774B}"/>
              </a:ext>
            </a:extLst>
          </p:cNvPr>
          <p:cNvSpPr/>
          <p:nvPr/>
        </p:nvSpPr>
        <p:spPr>
          <a:xfrm>
            <a:off x="3872204" y="102639"/>
            <a:ext cx="6223520" cy="630971"/>
          </a:xfrm>
          <a:prstGeom prst="roundRect">
            <a:avLst/>
          </a:prstGeom>
          <a:solidFill>
            <a:srgbClr val="005EB8"/>
          </a:solidFill>
          <a:ln>
            <a:solidFill>
              <a:srgbClr val="005EB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b="1" dirty="0">
                <a:latin typeface="Arial" panose="020B0604020202020204" pitchFamily="34" charset="0"/>
                <a:cs typeface="Arial" panose="020B0604020202020204" pitchFamily="34" charset="0"/>
              </a:rPr>
              <a:t>Group 3: Curative Gastric Cancer and GOJ Type III</a:t>
            </a:r>
          </a:p>
          <a:p>
            <a:pPr algn="ctr"/>
            <a:r>
              <a:rPr lang="en-US" sz="1000" dirty="0">
                <a:latin typeface="Arial" panose="020B0604020202020204" pitchFamily="34" charset="0"/>
                <a:cs typeface="Arial" panose="020B0604020202020204" pitchFamily="34" charset="0"/>
              </a:rPr>
              <a:t>Early fitness evaluation is paramount to guide MDT decision making for either neo-adjuvant chemotherapy or surgery. Higher risk patients can be considered for distal gastric cancer. Borderline patients must be flagged at the MDT and can be seen in the one stop clinic. </a:t>
            </a:r>
            <a:endParaRPr lang="en-GB" sz="1000" dirty="0">
              <a:latin typeface="Arial" panose="020B0604020202020204" pitchFamily="34" charset="0"/>
              <a:cs typeface="Arial" panose="020B0604020202020204" pitchFamily="34" charset="0"/>
            </a:endParaRPr>
          </a:p>
        </p:txBody>
      </p:sp>
      <p:sp>
        <p:nvSpPr>
          <p:cNvPr id="2" name="Rectangle: Rounded Corners 1">
            <a:extLst>
              <a:ext uri="{FF2B5EF4-FFF2-40B4-BE49-F238E27FC236}">
                <a16:creationId xmlns:a16="http://schemas.microsoft.com/office/drawing/2014/main" id="{12B6E39C-18E8-4D4B-8030-81A97418D58F}"/>
              </a:ext>
            </a:extLst>
          </p:cNvPr>
          <p:cNvSpPr/>
          <p:nvPr/>
        </p:nvSpPr>
        <p:spPr>
          <a:xfrm>
            <a:off x="1188099" y="152401"/>
            <a:ext cx="2562807" cy="503853"/>
          </a:xfrm>
          <a:prstGeom prst="roundRect">
            <a:avLst/>
          </a:prstGeom>
          <a:solidFill>
            <a:srgbClr val="005EB8"/>
          </a:solidFill>
          <a:ln>
            <a:solidFill>
              <a:srgbClr val="005EB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latin typeface="Arial" panose="020B0604020202020204" pitchFamily="34" charset="0"/>
                <a:cs typeface="Arial" panose="020B0604020202020204" pitchFamily="34" charset="0"/>
              </a:rPr>
              <a:t>Diagnostic Bundles</a:t>
            </a:r>
            <a:endParaRPr lang="en-GB" sz="2000" b="1" dirty="0">
              <a:latin typeface="Arial" panose="020B0604020202020204" pitchFamily="34" charset="0"/>
              <a:cs typeface="Arial" panose="020B0604020202020204" pitchFamily="34" charset="0"/>
            </a:endParaRPr>
          </a:p>
        </p:txBody>
      </p:sp>
      <p:sp>
        <p:nvSpPr>
          <p:cNvPr id="3" name="Rectangle: Rounded Corners 2">
            <a:extLst>
              <a:ext uri="{FF2B5EF4-FFF2-40B4-BE49-F238E27FC236}">
                <a16:creationId xmlns:a16="http://schemas.microsoft.com/office/drawing/2014/main" id="{0A6BF02D-3F89-E579-7D96-24CFC798F283}"/>
              </a:ext>
            </a:extLst>
          </p:cNvPr>
          <p:cNvSpPr/>
          <p:nvPr/>
        </p:nvSpPr>
        <p:spPr>
          <a:xfrm>
            <a:off x="887557" y="5924489"/>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latin typeface="Arial" panose="020B0604020202020204" pitchFamily="34" charset="0"/>
                <a:cs typeface="Arial" panose="020B0604020202020204" pitchFamily="34" charset="0"/>
              </a:rPr>
              <a:t>BPTP Local Assessment Clinic Proforma: </a:t>
            </a:r>
            <a:r>
              <a:rPr lang="en-GB" sz="1000" dirty="0">
                <a:latin typeface="Arial" panose="020B0604020202020204" pitchFamily="34" charset="0"/>
                <a:cs typeface="Arial" panose="020B0604020202020204" pitchFamily="34" charset="0"/>
                <a:hlinkClick r:id="rId3"/>
              </a:rPr>
              <a:t>Oesophago-gastric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sp>
        <p:nvSpPr>
          <p:cNvPr id="8" name="Rectangle: Rounded Corners 7">
            <a:extLst>
              <a:ext uri="{FF2B5EF4-FFF2-40B4-BE49-F238E27FC236}">
                <a16:creationId xmlns:a16="http://schemas.microsoft.com/office/drawing/2014/main" id="{F2C39441-4FF2-05F3-755F-20A477F4E58D}"/>
              </a:ext>
            </a:extLst>
          </p:cNvPr>
          <p:cNvSpPr/>
          <p:nvPr/>
        </p:nvSpPr>
        <p:spPr>
          <a:xfrm>
            <a:off x="887557" y="6384026"/>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latin typeface="Arial" panose="020B0604020202020204" pitchFamily="34" charset="0"/>
                <a:cs typeface="Arial" panose="020B0604020202020204" pitchFamily="34" charset="0"/>
              </a:rPr>
              <a:t>EUS Referral Criteria SOP: </a:t>
            </a:r>
            <a:r>
              <a:rPr lang="en-GB" sz="1000" dirty="0">
                <a:latin typeface="Arial" panose="020B0604020202020204" pitchFamily="34" charset="0"/>
                <a:cs typeface="Arial" panose="020B0604020202020204" pitchFamily="34" charset="0"/>
                <a:hlinkClick r:id="rId3"/>
              </a:rPr>
              <a:t>Oesophago-gastric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176F4F7D-43E6-9CF8-22DE-5B644A978924}"/>
              </a:ext>
            </a:extLst>
          </p:cNvPr>
          <p:cNvSpPr/>
          <p:nvPr/>
        </p:nvSpPr>
        <p:spPr>
          <a:xfrm>
            <a:off x="879576" y="6613794"/>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latin typeface="Arial" panose="020B0604020202020204" pitchFamily="34" charset="0"/>
                <a:cs typeface="Arial" panose="020B0604020202020204" pitchFamily="34" charset="0"/>
              </a:rPr>
              <a:t>One Stop Clinic SOP: </a:t>
            </a:r>
            <a:r>
              <a:rPr lang="en-GB" sz="1000" dirty="0">
                <a:latin typeface="Arial" panose="020B0604020202020204" pitchFamily="34" charset="0"/>
                <a:cs typeface="Arial" panose="020B0604020202020204" pitchFamily="34" charset="0"/>
                <a:hlinkClick r:id="rId3"/>
              </a:rPr>
              <a:t>Oesophago-gastric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5881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34">
            <a:extLst>
              <a:ext uri="{FF2B5EF4-FFF2-40B4-BE49-F238E27FC236}">
                <a16:creationId xmlns:a16="http://schemas.microsoft.com/office/drawing/2014/main" id="{99ABEEBA-8CD4-4565-B4F5-104331D467CA}"/>
              </a:ext>
            </a:extLst>
          </p:cNvPr>
          <p:cNvSpPr>
            <a:spLocks noGrp="1"/>
          </p:cNvSpPr>
          <p:nvPr>
            <p:ph type="title" idx="4294967295"/>
          </p:nvPr>
        </p:nvSpPr>
        <p:spPr>
          <a:xfrm>
            <a:off x="285750" y="783380"/>
            <a:ext cx="11620500" cy="270933"/>
          </a:xfrm>
          <a:prstGeom prst="roundRect">
            <a:avLst/>
          </a:prstGeom>
          <a:solidFill>
            <a:srgbClr val="005EB8"/>
          </a:solidFill>
          <a:ln w="12700" cap="flat" cmpd="sng" algn="ctr">
            <a:solidFill>
              <a:srgbClr val="005EB8"/>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lumMod val="95000"/>
                  </a:schemeClr>
                </a:solidFill>
                <a:effectLst/>
                <a:uLnTx/>
                <a:uFillTx/>
                <a:latin typeface="Arial" panose="020B0604020202020204" pitchFamily="34" charset="0"/>
                <a:ea typeface="+mn-ea"/>
                <a:cs typeface="Arial" panose="020B0604020202020204" pitchFamily="34" charset="0"/>
              </a:rPr>
              <a:t>Process</a:t>
            </a:r>
            <a:endParaRPr kumimoji="0" lang="en-GB" sz="1000" b="0" i="0" u="none" strike="noStrike" kern="1200" cap="none" spc="0" normalizeH="0" baseline="0" noProof="0" dirty="0">
              <a:ln>
                <a:noFill/>
              </a:ln>
              <a:solidFill>
                <a:schemeClr val="bg1">
                  <a:lumMod val="95000"/>
                </a:schemeClr>
              </a:solidFill>
              <a:effectLst/>
              <a:uLnTx/>
              <a:uFillTx/>
              <a:latin typeface="Arial" panose="020B0604020202020204" pitchFamily="34" charset="0"/>
              <a:ea typeface="+mn-ea"/>
              <a:cs typeface="Arial" panose="020B0604020202020204" pitchFamily="34" charset="0"/>
            </a:endParaRPr>
          </a:p>
        </p:txBody>
      </p:sp>
      <p:graphicFrame>
        <p:nvGraphicFramePr>
          <p:cNvPr id="4" name="Table 4">
            <a:extLst>
              <a:ext uri="{FF2B5EF4-FFF2-40B4-BE49-F238E27FC236}">
                <a16:creationId xmlns:a16="http://schemas.microsoft.com/office/drawing/2014/main" id="{986365F7-F353-4FB3-8625-ED888DAF3A87}"/>
              </a:ext>
            </a:extLst>
          </p:cNvPr>
          <p:cNvGraphicFramePr>
            <a:graphicFrameLocks noGrp="1"/>
          </p:cNvGraphicFramePr>
          <p:nvPr>
            <p:extLst>
              <p:ext uri="{D42A27DB-BD31-4B8C-83A1-F6EECF244321}">
                <p14:modId xmlns:p14="http://schemas.microsoft.com/office/powerpoint/2010/main" val="2620287978"/>
              </p:ext>
            </p:extLst>
          </p:nvPr>
        </p:nvGraphicFramePr>
        <p:xfrm>
          <a:off x="305626" y="1091611"/>
          <a:ext cx="11591099" cy="4309961"/>
        </p:xfrm>
        <a:graphic>
          <a:graphicData uri="http://schemas.openxmlformats.org/drawingml/2006/table">
            <a:tbl>
              <a:tblPr firstRow="1" bandRow="1">
                <a:effectLst>
                  <a:outerShdw blurRad="50800" dir="5400000" sx="49000" sy="49000" algn="ctr" rotWithShape="0">
                    <a:schemeClr val="bg2">
                      <a:alpha val="43000"/>
                    </a:schemeClr>
                  </a:outerShdw>
                </a:effectLst>
                <a:tableStyleId>{5C22544A-7EE6-4342-B048-85BDC9FD1C3A}</a:tableStyleId>
              </a:tblPr>
              <a:tblGrid>
                <a:gridCol w="2897775">
                  <a:extLst>
                    <a:ext uri="{9D8B030D-6E8A-4147-A177-3AD203B41FA5}">
                      <a16:colId xmlns:a16="http://schemas.microsoft.com/office/drawing/2014/main" val="1246038504"/>
                    </a:ext>
                  </a:extLst>
                </a:gridCol>
                <a:gridCol w="2897775">
                  <a:extLst>
                    <a:ext uri="{9D8B030D-6E8A-4147-A177-3AD203B41FA5}">
                      <a16:colId xmlns:a16="http://schemas.microsoft.com/office/drawing/2014/main" val="3195847814"/>
                    </a:ext>
                  </a:extLst>
                </a:gridCol>
                <a:gridCol w="3049791">
                  <a:extLst>
                    <a:ext uri="{9D8B030D-6E8A-4147-A177-3AD203B41FA5}">
                      <a16:colId xmlns:a16="http://schemas.microsoft.com/office/drawing/2014/main" val="1745638113"/>
                    </a:ext>
                  </a:extLst>
                </a:gridCol>
                <a:gridCol w="2745758">
                  <a:extLst>
                    <a:ext uri="{9D8B030D-6E8A-4147-A177-3AD203B41FA5}">
                      <a16:colId xmlns:a16="http://schemas.microsoft.com/office/drawing/2014/main" val="4070482318"/>
                    </a:ext>
                  </a:extLst>
                </a:gridCol>
              </a:tblGrid>
              <a:tr h="368684">
                <a:tc>
                  <a:txBody>
                    <a:bodyPr/>
                    <a:lstStyle/>
                    <a:p>
                      <a:pPr algn="ctr">
                        <a:lnSpc>
                          <a:spcPct val="100000"/>
                        </a:lnSpc>
                        <a:spcBef>
                          <a:spcPts val="0"/>
                        </a:spcBef>
                      </a:pPr>
                      <a:r>
                        <a:rPr lang="en-GB" sz="1000" dirty="0">
                          <a:solidFill>
                            <a:schemeClr val="bg1"/>
                          </a:solidFill>
                          <a:latin typeface="Arial" panose="020B0604020202020204" pitchFamily="34" charset="0"/>
                          <a:cs typeface="Arial" panose="020B0604020202020204" pitchFamily="34" charset="0"/>
                        </a:rPr>
                        <a:t>Initial Staging</a:t>
                      </a:r>
                      <a:endParaRPr lang="en-GB" sz="1000" b="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tc>
                  <a:txBody>
                    <a:bodyPr/>
                    <a:lstStyle/>
                    <a:p>
                      <a:pPr algn="ctr"/>
                      <a:r>
                        <a:rPr lang="en-GB" sz="1000" b="1" kern="1200" dirty="0">
                          <a:solidFill>
                            <a:schemeClr val="lt1"/>
                          </a:solidFill>
                          <a:effectLst/>
                          <a:latin typeface="Arial" panose="020B0604020202020204" pitchFamily="34" charset="0"/>
                          <a:ea typeface="+mn-ea"/>
                          <a:cs typeface="Arial" panose="020B0604020202020204" pitchFamily="34" charset="0"/>
                        </a:rPr>
                        <a:t>Resection Pathology</a:t>
                      </a:r>
                      <a:endParaRPr lang="en-GB" sz="1000" b="0" kern="1200" dirty="0">
                        <a:solidFill>
                          <a:schemeClr val="lt1"/>
                        </a:solidFill>
                        <a:effectLst/>
                        <a:latin typeface="Arial" panose="020B0604020202020204" pitchFamily="34" charset="0"/>
                        <a:ea typeface="+mn-ea"/>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tc>
                  <a:txBody>
                    <a:bodyPr/>
                    <a:lstStyle/>
                    <a:p>
                      <a:pPr marL="0" indent="0" algn="ctr"/>
                      <a:r>
                        <a:rPr lang="en-GB" sz="1000" dirty="0">
                          <a:solidFill>
                            <a:schemeClr val="bg1"/>
                          </a:solidFill>
                          <a:latin typeface="Arial" panose="020B0604020202020204" pitchFamily="34" charset="0"/>
                          <a:cs typeface="Arial" panose="020B0604020202020204" pitchFamily="34" charset="0"/>
                        </a:rPr>
                        <a:t>Outcomes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tc>
                  <a:txBody>
                    <a:bodyPr/>
                    <a:lstStyle/>
                    <a:p>
                      <a:pPr algn="ctr"/>
                      <a:r>
                        <a:rPr lang="en-GB" sz="1000" dirty="0">
                          <a:solidFill>
                            <a:schemeClr val="bg1"/>
                          </a:solidFill>
                          <a:latin typeface="Arial" panose="020B0604020202020204" pitchFamily="34" charset="0"/>
                          <a:cs typeface="Arial" panose="020B0604020202020204" pitchFamily="34" charset="0"/>
                        </a:rPr>
                        <a:t>Mandatory Dataset for First MDT Discussion</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extLst>
                  <a:ext uri="{0D108BD9-81ED-4DB2-BD59-A6C34878D82A}">
                    <a16:rowId xmlns:a16="http://schemas.microsoft.com/office/drawing/2014/main" val="722653861"/>
                  </a:ext>
                </a:extLst>
              </a:tr>
              <a:tr h="3913721">
                <a:tc>
                  <a:txBody>
                    <a:bodyPr/>
                    <a:lstStyle/>
                    <a:p>
                      <a:pPr marL="12700">
                        <a:lnSpc>
                          <a:spcPct val="100000"/>
                        </a:lnSpc>
                        <a:spcBef>
                          <a:spcPts val="0"/>
                        </a:spcBef>
                      </a:pPr>
                      <a:r>
                        <a:rPr lang="en-GB" sz="1000" b="1" dirty="0">
                          <a:solidFill>
                            <a:srgbClr val="211D1F"/>
                          </a:solidFill>
                          <a:latin typeface="Arial"/>
                          <a:cs typeface="Arial"/>
                        </a:rPr>
                        <a:t>Index Histology Review :</a:t>
                      </a:r>
                    </a:p>
                    <a:p>
                      <a:pPr marL="184150" indent="-171450">
                        <a:lnSpc>
                          <a:spcPct val="100000"/>
                        </a:lnSpc>
                        <a:spcBef>
                          <a:spcPts val="0"/>
                        </a:spcBef>
                        <a:buFont typeface="Arial" panose="020B0604020202020204" pitchFamily="34" charset="0"/>
                        <a:buChar char="•"/>
                      </a:pPr>
                      <a:r>
                        <a:rPr lang="en-GB" sz="1000" dirty="0">
                          <a:solidFill>
                            <a:srgbClr val="211D1F"/>
                          </a:solidFill>
                          <a:latin typeface="Arial"/>
                          <a:cs typeface="Arial"/>
                        </a:rPr>
                        <a:t>Reported by two GI pathologist</a:t>
                      </a:r>
                    </a:p>
                    <a:p>
                      <a:pPr marL="184150" indent="-171450">
                        <a:lnSpc>
                          <a:spcPct val="100000"/>
                        </a:lnSpc>
                        <a:spcBef>
                          <a:spcPts val="0"/>
                        </a:spcBef>
                        <a:buFont typeface="Arial" panose="020B0604020202020204" pitchFamily="34" charset="0"/>
                        <a:buChar char="•"/>
                      </a:pPr>
                      <a:r>
                        <a:rPr lang="en-GB" sz="1000" dirty="0">
                          <a:solidFill>
                            <a:srgbClr val="211D1F"/>
                          </a:solidFill>
                          <a:latin typeface="Arial"/>
                          <a:cs typeface="Arial"/>
                        </a:rPr>
                        <a:t>Consider p53 immunostaining</a:t>
                      </a:r>
                    </a:p>
                    <a:p>
                      <a:pPr marL="12700">
                        <a:lnSpc>
                          <a:spcPct val="100000"/>
                        </a:lnSpc>
                        <a:spcBef>
                          <a:spcPts val="0"/>
                        </a:spcBef>
                      </a:pPr>
                      <a:r>
                        <a:rPr lang="en-GB" sz="1000" b="1" dirty="0">
                          <a:solidFill>
                            <a:srgbClr val="211D1F"/>
                          </a:solidFill>
                          <a:latin typeface="Arial"/>
                          <a:cs typeface="Arial"/>
                        </a:rPr>
                        <a:t>Gastroscopy</a:t>
                      </a:r>
                    </a:p>
                    <a:p>
                      <a:pPr marL="184150" indent="-171450">
                        <a:lnSpc>
                          <a:spcPct val="100000"/>
                        </a:lnSpc>
                        <a:spcBef>
                          <a:spcPts val="0"/>
                        </a:spcBef>
                        <a:buFont typeface="Arial" panose="020B0604020202020204" pitchFamily="34" charset="0"/>
                        <a:buChar char="•"/>
                      </a:pPr>
                      <a:r>
                        <a:rPr lang="en-GB" sz="1000" dirty="0">
                          <a:solidFill>
                            <a:srgbClr val="211D1F"/>
                          </a:solidFill>
                          <a:latin typeface="Arial"/>
                          <a:cs typeface="Arial"/>
                        </a:rPr>
                        <a:t>Mapping OGD if doubt re feasibility of EMR/ESD (SCO/WWL/CMFT) </a:t>
                      </a:r>
                    </a:p>
                    <a:p>
                      <a:pPr marL="12700">
                        <a:lnSpc>
                          <a:spcPct val="100000"/>
                        </a:lnSpc>
                        <a:spcBef>
                          <a:spcPts val="0"/>
                        </a:spcBef>
                      </a:pPr>
                      <a:r>
                        <a:rPr lang="en-GB" sz="1000" b="1" dirty="0">
                          <a:solidFill>
                            <a:srgbClr val="211D1F"/>
                          </a:solidFill>
                          <a:latin typeface="Arial"/>
                          <a:cs typeface="Arial"/>
                        </a:rPr>
                        <a:t>Imaging</a:t>
                      </a:r>
                    </a:p>
                    <a:p>
                      <a:pPr marL="184150" indent="-171450">
                        <a:lnSpc>
                          <a:spcPct val="100000"/>
                        </a:lnSpc>
                        <a:spcBef>
                          <a:spcPts val="0"/>
                        </a:spcBef>
                        <a:buFont typeface="Arial" panose="020B0604020202020204" pitchFamily="34" charset="0"/>
                        <a:buChar char="•"/>
                      </a:pPr>
                      <a:r>
                        <a:rPr lang="en-GB" sz="1000" dirty="0">
                          <a:solidFill>
                            <a:srgbClr val="211D1F"/>
                          </a:solidFill>
                          <a:latin typeface="Arial"/>
                          <a:cs typeface="Arial"/>
                        </a:rPr>
                        <a:t>CT Staging if Cancer</a:t>
                      </a:r>
                    </a:p>
                    <a:p>
                      <a:pPr marL="184150" indent="-171450">
                        <a:lnSpc>
                          <a:spcPct val="100000"/>
                        </a:lnSpc>
                        <a:spcBef>
                          <a:spcPts val="0"/>
                        </a:spcBef>
                        <a:buFont typeface="Arial" panose="020B0604020202020204" pitchFamily="34" charset="0"/>
                        <a:buChar char="•"/>
                      </a:pPr>
                      <a:r>
                        <a:rPr lang="en-GB" sz="1000" dirty="0">
                          <a:solidFill>
                            <a:srgbClr val="211D1F"/>
                          </a:solidFill>
                          <a:latin typeface="Arial"/>
                          <a:cs typeface="Arial"/>
                        </a:rPr>
                        <a:t>+/- PET if SCC or concerns re nodal /metastatic disease on CT TAP</a:t>
                      </a:r>
                    </a:p>
                    <a:p>
                      <a:pPr marL="12700">
                        <a:lnSpc>
                          <a:spcPct val="100000"/>
                        </a:lnSpc>
                        <a:spcBef>
                          <a:spcPts val="0"/>
                        </a:spcBef>
                      </a:pPr>
                      <a:r>
                        <a:rPr lang="en-GB" sz="1000" b="1" dirty="0">
                          <a:solidFill>
                            <a:srgbClr val="211D1F"/>
                          </a:solidFill>
                          <a:latin typeface="Arial"/>
                          <a:cs typeface="Arial"/>
                        </a:rPr>
                        <a:t>Endoscopic resection</a:t>
                      </a:r>
                    </a:p>
                    <a:p>
                      <a:pPr marL="184150" indent="-171450">
                        <a:lnSpc>
                          <a:spcPct val="100000"/>
                        </a:lnSpc>
                        <a:spcBef>
                          <a:spcPts val="0"/>
                        </a:spcBef>
                        <a:buFont typeface="Arial" panose="020B0604020202020204" pitchFamily="34" charset="0"/>
                        <a:buChar char="•"/>
                      </a:pPr>
                      <a:r>
                        <a:rPr lang="en-GB" sz="1000" dirty="0">
                          <a:solidFill>
                            <a:srgbClr val="211D1F"/>
                          </a:solidFill>
                          <a:latin typeface="Arial"/>
                          <a:cs typeface="Arial"/>
                        </a:rPr>
                        <a:t>EMR (Barrett’s dysplasia / Cancer &lt;20mm and </a:t>
                      </a:r>
                      <a:r>
                        <a:rPr lang="en-GB" sz="1000" dirty="0" err="1">
                          <a:solidFill>
                            <a:srgbClr val="211D1F"/>
                          </a:solidFill>
                          <a:latin typeface="Arial"/>
                          <a:cs typeface="Arial"/>
                        </a:rPr>
                        <a:t>IIa</a:t>
                      </a:r>
                      <a:r>
                        <a:rPr lang="en-GB" sz="1000" dirty="0">
                          <a:solidFill>
                            <a:srgbClr val="211D1F"/>
                          </a:solidFill>
                          <a:latin typeface="Arial"/>
                          <a:cs typeface="Arial"/>
                        </a:rPr>
                        <a:t>/b)</a:t>
                      </a:r>
                    </a:p>
                    <a:p>
                      <a:pPr marL="184150" indent="-171450">
                        <a:lnSpc>
                          <a:spcPct val="100000"/>
                        </a:lnSpc>
                        <a:spcBef>
                          <a:spcPts val="0"/>
                        </a:spcBef>
                        <a:buFont typeface="Arial" panose="020B0604020202020204" pitchFamily="34" charset="0"/>
                        <a:buChar char="•"/>
                      </a:pPr>
                      <a:r>
                        <a:rPr lang="en-GB" sz="1000" dirty="0">
                          <a:solidFill>
                            <a:srgbClr val="211D1F"/>
                          </a:solidFill>
                          <a:latin typeface="Arial"/>
                          <a:cs typeface="Arial"/>
                        </a:rPr>
                        <a:t>ESD (Squamous dysplasia / Barrett’s Cancer &gt;20mm OR Is/</a:t>
                      </a:r>
                      <a:r>
                        <a:rPr lang="en-GB" sz="1000" dirty="0" err="1">
                          <a:solidFill>
                            <a:srgbClr val="211D1F"/>
                          </a:solidFill>
                          <a:latin typeface="Arial"/>
                          <a:cs typeface="Arial"/>
                        </a:rPr>
                        <a:t>IIc</a:t>
                      </a:r>
                      <a:r>
                        <a:rPr lang="en-GB" sz="1000" dirty="0">
                          <a:solidFill>
                            <a:srgbClr val="211D1F"/>
                          </a:solidFill>
                          <a:latin typeface="Arial"/>
                          <a:cs typeface="Arial"/>
                        </a:rPr>
                        <a:t> lesions concerning for SM involvement)</a:t>
                      </a:r>
                    </a:p>
                    <a:p>
                      <a:pPr marL="12700" marR="5080">
                        <a:lnSpc>
                          <a:spcPct val="100000"/>
                        </a:lnSpc>
                        <a:spcBef>
                          <a:spcPts val="0"/>
                        </a:spcBef>
                      </a:pPr>
                      <a:endParaRPr lang="en-GB" sz="1000" b="1" dirty="0">
                        <a:solidFill>
                          <a:schemeClr val="tx1"/>
                        </a:solidFill>
                        <a:latin typeface="Arial"/>
                        <a:cs typeface="Arial"/>
                      </a:endParaRPr>
                    </a:p>
                    <a:p>
                      <a:pPr marL="12700" marR="5080">
                        <a:lnSpc>
                          <a:spcPct val="100000"/>
                        </a:lnSpc>
                        <a:spcBef>
                          <a:spcPts val="0"/>
                        </a:spcBef>
                      </a:pPr>
                      <a:r>
                        <a:rPr lang="en-GB" sz="1000" b="1" dirty="0">
                          <a:solidFill>
                            <a:schemeClr val="tx1"/>
                          </a:solidFill>
                          <a:latin typeface="Arial"/>
                          <a:cs typeface="Arial"/>
                        </a:rPr>
                        <a:t>Nutritional assessment +/- bloods</a:t>
                      </a:r>
                    </a:p>
                    <a:p>
                      <a:pPr marL="12700" marR="5080">
                        <a:lnSpc>
                          <a:spcPct val="100000"/>
                        </a:lnSpc>
                        <a:spcBef>
                          <a:spcPts val="0"/>
                        </a:spcBef>
                      </a:pPr>
                      <a:r>
                        <a:rPr lang="en-GB" sz="1000" b="1" dirty="0">
                          <a:solidFill>
                            <a:schemeClr val="tx1"/>
                          </a:solidFill>
                          <a:latin typeface="Arial"/>
                          <a:cs typeface="Arial"/>
                        </a:rPr>
                        <a:t>(Please refer to the nutritional guidelines for more details)</a:t>
                      </a:r>
                    </a:p>
                    <a:p>
                      <a:pPr marL="12700" marR="5080">
                        <a:lnSpc>
                          <a:spcPct val="100000"/>
                        </a:lnSpc>
                        <a:spcBef>
                          <a:spcPts val="0"/>
                        </a:spcBef>
                      </a:pPr>
                      <a:endParaRPr lang="en-GB" sz="1000" b="1" dirty="0">
                        <a:solidFill>
                          <a:schemeClr val="tx1"/>
                        </a:solidFill>
                        <a:latin typeface="Arial"/>
                        <a:cs typeface="Arial"/>
                      </a:endParaRPr>
                    </a:p>
                    <a:p>
                      <a:pPr marL="12700" marR="5080">
                        <a:lnSpc>
                          <a:spcPct val="100000"/>
                        </a:lnSpc>
                        <a:spcBef>
                          <a:spcPts val="0"/>
                        </a:spcBef>
                      </a:pPr>
                      <a:endParaRPr lang="en-GB" sz="1000" b="1" dirty="0">
                        <a:solidFill>
                          <a:schemeClr val="tx1"/>
                        </a:solidFill>
                        <a:latin typeface="Arial"/>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latin typeface="Arial" panose="020B0604020202020204" pitchFamily="34" charset="0"/>
                        <a:cs typeface="Arial" panose="020B0604020202020204" pitchFamily="34" charset="0"/>
                      </a:endParaRPr>
                    </a:p>
                  </a:txBody>
                  <a:tcPr>
                    <a:lnT w="381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marL="18415" indent="0">
                        <a:lnSpc>
                          <a:spcPct val="100000"/>
                        </a:lnSpc>
                        <a:spcBef>
                          <a:spcPts val="100"/>
                        </a:spcBef>
                        <a:buNone/>
                        <a:tabLst>
                          <a:tab pos="127635" algn="l"/>
                        </a:tabLst>
                      </a:pPr>
                      <a:r>
                        <a:rPr lang="en-GB" sz="1000" b="1" dirty="0">
                          <a:solidFill>
                            <a:schemeClr val="tx1"/>
                          </a:solidFill>
                          <a:highlight>
                            <a:srgbClr val="FF0000"/>
                          </a:highlight>
                          <a:latin typeface="Arial"/>
                          <a:cs typeface="Arial"/>
                        </a:rPr>
                        <a:t>Tumour Free Deep Margin?</a:t>
                      </a:r>
                    </a:p>
                    <a:p>
                      <a:pPr marL="18415" indent="0">
                        <a:lnSpc>
                          <a:spcPct val="100000"/>
                        </a:lnSpc>
                        <a:spcBef>
                          <a:spcPts val="100"/>
                        </a:spcBef>
                        <a:buNone/>
                        <a:tabLst>
                          <a:tab pos="127635" algn="l"/>
                        </a:tabLst>
                      </a:pPr>
                      <a:endParaRPr lang="en-GB" sz="1000" b="1" dirty="0">
                        <a:solidFill>
                          <a:schemeClr val="tx1"/>
                        </a:solidFill>
                        <a:highlight>
                          <a:srgbClr val="FF0000"/>
                        </a:highlight>
                        <a:latin typeface="Arial"/>
                        <a:cs typeface="Arial"/>
                      </a:endParaRPr>
                    </a:p>
                    <a:p>
                      <a:pPr marL="18415">
                        <a:lnSpc>
                          <a:spcPct val="100000"/>
                        </a:lnSpc>
                        <a:spcBef>
                          <a:spcPts val="100"/>
                        </a:spcBef>
                        <a:tabLst>
                          <a:tab pos="127635" algn="l"/>
                        </a:tabLst>
                      </a:pPr>
                      <a:r>
                        <a:rPr lang="en-GB" sz="1000" b="1" dirty="0">
                          <a:solidFill>
                            <a:schemeClr val="tx1"/>
                          </a:solidFill>
                          <a:highlight>
                            <a:srgbClr val="FFFF00"/>
                          </a:highlight>
                          <a:latin typeface="Arial"/>
                          <a:cs typeface="Arial"/>
                        </a:rPr>
                        <a:t>Barrett’s/Squamous</a:t>
                      </a:r>
                    </a:p>
                    <a:p>
                      <a:pPr marL="189865" indent="-171450">
                        <a:spcBef>
                          <a:spcPts val="100"/>
                        </a:spcBef>
                        <a:buFont typeface="Arial" panose="020B0604020202020204" pitchFamily="34" charset="0"/>
                        <a:buChar char="•"/>
                        <a:tabLst>
                          <a:tab pos="127635" algn="l"/>
                        </a:tabLst>
                      </a:pPr>
                      <a:r>
                        <a:rPr lang="en-GB" sz="1000" b="0" dirty="0">
                          <a:solidFill>
                            <a:schemeClr val="tx1"/>
                          </a:solidFill>
                          <a:highlight>
                            <a:srgbClr val="FFFF00"/>
                          </a:highlight>
                          <a:latin typeface="Arial"/>
                          <a:cs typeface="Arial"/>
                        </a:rPr>
                        <a:t>Low Risk T1b (Curative)</a:t>
                      </a:r>
                    </a:p>
                    <a:p>
                      <a:pPr marL="18415" indent="0">
                        <a:spcBef>
                          <a:spcPts val="100"/>
                        </a:spcBef>
                        <a:buFont typeface="Arial" panose="020B0604020202020204" pitchFamily="34" charset="0"/>
                        <a:buNone/>
                        <a:tabLst>
                          <a:tab pos="127635" algn="l"/>
                        </a:tabLst>
                      </a:pPr>
                      <a:r>
                        <a:rPr lang="en-GB" sz="1000" b="1" dirty="0">
                          <a:solidFill>
                            <a:schemeClr val="tx1"/>
                          </a:solidFill>
                          <a:highlight>
                            <a:srgbClr val="FFFF00"/>
                          </a:highlight>
                          <a:latin typeface="Arial"/>
                          <a:cs typeface="Arial"/>
                        </a:rPr>
                        <a:t>     (Barrett’s SM1 / SCC M3-SM1)</a:t>
                      </a:r>
                    </a:p>
                    <a:p>
                      <a:pPr marL="189865" indent="-171450">
                        <a:lnSpc>
                          <a:spcPct val="100000"/>
                        </a:lnSpc>
                        <a:spcBef>
                          <a:spcPts val="100"/>
                        </a:spcBef>
                        <a:buFont typeface="Arial" panose="020B0604020202020204" pitchFamily="34" charset="0"/>
                        <a:buChar char="•"/>
                        <a:tabLst>
                          <a:tab pos="127635" algn="l"/>
                        </a:tabLst>
                      </a:pPr>
                      <a:r>
                        <a:rPr lang="en-GB" sz="1000" b="0" dirty="0">
                          <a:solidFill>
                            <a:schemeClr val="tx1"/>
                          </a:solidFill>
                          <a:highlight>
                            <a:srgbClr val="FFFF00"/>
                          </a:highlight>
                          <a:latin typeface="Arial"/>
                          <a:cs typeface="Arial"/>
                        </a:rPr>
                        <a:t>High Risk T1a (non-curative)</a:t>
                      </a:r>
                    </a:p>
                    <a:p>
                      <a:pPr marL="189865" indent="-171450">
                        <a:lnSpc>
                          <a:spcPct val="100000"/>
                        </a:lnSpc>
                        <a:spcBef>
                          <a:spcPts val="100"/>
                        </a:spcBef>
                        <a:buFont typeface="Arial" panose="020B0604020202020204" pitchFamily="34" charset="0"/>
                        <a:buChar char="•"/>
                        <a:tabLst>
                          <a:tab pos="127635" algn="l"/>
                        </a:tabLst>
                      </a:pPr>
                      <a:r>
                        <a:rPr lang="en-GB" sz="1000" b="0" dirty="0">
                          <a:solidFill>
                            <a:schemeClr val="tx1"/>
                          </a:solidFill>
                          <a:highlight>
                            <a:srgbClr val="FFFF00"/>
                          </a:highlight>
                          <a:latin typeface="Arial"/>
                          <a:cs typeface="Arial"/>
                        </a:rPr>
                        <a:t>High Risk T1b (non-curative)</a:t>
                      </a:r>
                    </a:p>
                    <a:p>
                      <a:pPr marL="18415" indent="0">
                        <a:lnSpc>
                          <a:spcPct val="100000"/>
                        </a:lnSpc>
                        <a:spcBef>
                          <a:spcPts val="100"/>
                        </a:spcBef>
                        <a:buNone/>
                        <a:tabLst>
                          <a:tab pos="127635" algn="l"/>
                        </a:tabLst>
                      </a:pPr>
                      <a:endParaRPr lang="en-GB" sz="1000" dirty="0">
                        <a:solidFill>
                          <a:srgbClr val="211D1F"/>
                        </a:solidFill>
                        <a:latin typeface="Arial"/>
                        <a:cs typeface="Arial"/>
                      </a:endParaRPr>
                    </a:p>
                    <a:p>
                      <a:pPr marL="18415">
                        <a:lnSpc>
                          <a:spcPct val="100000"/>
                        </a:lnSpc>
                        <a:spcBef>
                          <a:spcPts val="100"/>
                        </a:spcBef>
                        <a:tabLst>
                          <a:tab pos="127635" algn="l"/>
                        </a:tabLst>
                      </a:pPr>
                      <a:r>
                        <a:rPr lang="en-GB" sz="1000" b="1" dirty="0">
                          <a:solidFill>
                            <a:schemeClr val="tx1"/>
                          </a:solidFill>
                          <a:highlight>
                            <a:srgbClr val="00FF00"/>
                          </a:highlight>
                          <a:latin typeface="Arial"/>
                          <a:cs typeface="Arial"/>
                        </a:rPr>
                        <a:t>Barrett’s/Squamous</a:t>
                      </a:r>
                    </a:p>
                    <a:p>
                      <a:pPr marL="189865" indent="-171450">
                        <a:lnSpc>
                          <a:spcPct val="100000"/>
                        </a:lnSpc>
                        <a:spcBef>
                          <a:spcPts val="100"/>
                        </a:spcBef>
                        <a:buFont typeface="Arial" panose="020B0604020202020204" pitchFamily="34" charset="0"/>
                        <a:buChar char="•"/>
                        <a:tabLst>
                          <a:tab pos="127635" algn="l"/>
                        </a:tabLst>
                      </a:pPr>
                      <a:r>
                        <a:rPr lang="en-GB" sz="1000" b="0" dirty="0">
                          <a:solidFill>
                            <a:schemeClr val="tx1"/>
                          </a:solidFill>
                          <a:highlight>
                            <a:srgbClr val="00FF00"/>
                          </a:highlight>
                          <a:latin typeface="Arial"/>
                          <a:cs typeface="Arial"/>
                        </a:rPr>
                        <a:t>LGD/HGD/Low risk T1a Cancer </a:t>
                      </a:r>
                    </a:p>
                    <a:p>
                      <a:pPr marL="18415" indent="0">
                        <a:lnSpc>
                          <a:spcPct val="100000"/>
                        </a:lnSpc>
                        <a:spcBef>
                          <a:spcPts val="100"/>
                        </a:spcBef>
                        <a:buFont typeface="Arial" panose="020B0604020202020204" pitchFamily="34" charset="0"/>
                        <a:buNone/>
                        <a:tabLst>
                          <a:tab pos="127635" algn="l"/>
                        </a:tabLst>
                      </a:pPr>
                      <a:r>
                        <a:rPr lang="en-GB" sz="1000" b="0" dirty="0">
                          <a:solidFill>
                            <a:schemeClr val="tx1"/>
                          </a:solidFill>
                          <a:highlight>
                            <a:srgbClr val="00FF00"/>
                          </a:highlight>
                          <a:latin typeface="Arial"/>
                          <a:cs typeface="Arial"/>
                        </a:rPr>
                        <a:t>     (Curative)</a:t>
                      </a:r>
                    </a:p>
                    <a:p>
                      <a:pPr marL="18415" indent="0">
                        <a:lnSpc>
                          <a:spcPct val="100000"/>
                        </a:lnSpc>
                        <a:spcBef>
                          <a:spcPts val="100"/>
                        </a:spcBef>
                        <a:buFont typeface="Arial" panose="020B0604020202020204" pitchFamily="34" charset="0"/>
                        <a:buNone/>
                        <a:tabLst>
                          <a:tab pos="127635" algn="l"/>
                        </a:tabLst>
                      </a:pPr>
                      <a:r>
                        <a:rPr lang="en-GB" sz="1000" b="0" dirty="0">
                          <a:solidFill>
                            <a:schemeClr val="tx1"/>
                          </a:solidFill>
                          <a:highlight>
                            <a:srgbClr val="00FF00"/>
                          </a:highlight>
                          <a:latin typeface="Arial"/>
                          <a:cs typeface="Arial"/>
                        </a:rPr>
                        <a:t>     (Barrett’s M1-M3 / SCC M1-M2)</a:t>
                      </a:r>
                    </a:p>
                    <a:p>
                      <a:pPr marL="18415" indent="0">
                        <a:lnSpc>
                          <a:spcPct val="100000"/>
                        </a:lnSpc>
                        <a:spcBef>
                          <a:spcPts val="100"/>
                        </a:spcBef>
                        <a:buNone/>
                        <a:tabLst>
                          <a:tab pos="127635" algn="l"/>
                        </a:tabLst>
                      </a:pPr>
                      <a:endParaRPr lang="en-GB" sz="1000" dirty="0">
                        <a:solidFill>
                          <a:srgbClr val="211D1F"/>
                        </a:solidFill>
                        <a:latin typeface="Arial"/>
                        <a:cs typeface="Arial"/>
                      </a:endParaRPr>
                    </a:p>
                  </a:txBody>
                  <a:tcPr>
                    <a:lnT w="381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solidFill>
                            <a:schemeClr val="tx1"/>
                          </a:solidFill>
                          <a:highlight>
                            <a:srgbClr val="FF0000"/>
                          </a:highlight>
                          <a:latin typeface="Arial" panose="020B0604020202020204" pitchFamily="34" charset="0"/>
                          <a:cs typeface="Arial" panose="020B0604020202020204" pitchFamily="34" charset="0"/>
                        </a:rPr>
                        <a:t>Oncological staging + consider non endoscopic additional treatment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dirty="0">
                          <a:solidFill>
                            <a:schemeClr val="tx1"/>
                          </a:solidFill>
                          <a:highlight>
                            <a:srgbClr val="FFFF00"/>
                          </a:highlight>
                          <a:latin typeface="Arial" panose="020B0604020202020204" pitchFamily="34" charset="0"/>
                          <a:cs typeface="Arial" panose="020B0604020202020204" pitchFamily="34" charset="0"/>
                        </a:rPr>
                        <a:t>Oncological Staging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dirty="0">
                          <a:solidFill>
                            <a:schemeClr val="tx1"/>
                          </a:solidFill>
                          <a:highlight>
                            <a:srgbClr val="FFFF00"/>
                          </a:highlight>
                          <a:latin typeface="Arial" panose="020B0604020202020204" pitchFamily="34" charset="0"/>
                          <a:cs typeface="Arial" panose="020B0604020202020204" pitchFamily="34" charset="0"/>
                        </a:rPr>
                        <a:t>CT TAP/PET/+/- EUS (please EUS protocol)</a:t>
                      </a:r>
                    </a:p>
                    <a:p>
                      <a:pPr marL="12700" marR="5080">
                        <a:lnSpc>
                          <a:spcPct val="107400"/>
                        </a:lnSpc>
                        <a:spcBef>
                          <a:spcPts val="110"/>
                        </a:spcBef>
                      </a:pPr>
                      <a:r>
                        <a:rPr lang="en-GB" sz="1000" b="0" spc="-10" dirty="0">
                          <a:solidFill>
                            <a:schemeClr val="tx1"/>
                          </a:solidFill>
                          <a:highlight>
                            <a:srgbClr val="FFFF00"/>
                          </a:highlight>
                          <a:latin typeface="Arial"/>
                          <a:cs typeface="Arial"/>
                        </a:rPr>
                        <a:t>CONFIRM NO METASTATIC DISEASE</a:t>
                      </a:r>
                    </a:p>
                    <a:p>
                      <a:pPr marL="12700" marR="5080">
                        <a:lnSpc>
                          <a:spcPct val="107400"/>
                        </a:lnSpc>
                        <a:spcBef>
                          <a:spcPts val="110"/>
                        </a:spcBef>
                      </a:pPr>
                      <a:endParaRPr lang="en-GB" sz="1000" b="1" spc="-10" dirty="0">
                        <a:solidFill>
                          <a:schemeClr val="tx1"/>
                        </a:solidFill>
                        <a:highlight>
                          <a:srgbClr val="FFFF00"/>
                        </a:highlight>
                        <a:latin typeface="Arial"/>
                        <a:cs typeface="Arial"/>
                      </a:endParaRPr>
                    </a:p>
                    <a:p>
                      <a:pPr marL="12700" marR="5080">
                        <a:lnSpc>
                          <a:spcPct val="107400"/>
                        </a:lnSpc>
                        <a:spcBef>
                          <a:spcPts val="110"/>
                        </a:spcBef>
                      </a:pPr>
                      <a:r>
                        <a:rPr lang="en-GB" sz="1000" b="1" u="sng" spc="-10" dirty="0">
                          <a:solidFill>
                            <a:schemeClr val="tx1"/>
                          </a:solidFill>
                          <a:highlight>
                            <a:srgbClr val="FFFF00"/>
                          </a:highlight>
                          <a:latin typeface="Arial"/>
                          <a:cs typeface="Arial"/>
                        </a:rPr>
                        <a:t>Low Risk T1b (curative):</a:t>
                      </a:r>
                    </a:p>
                    <a:p>
                      <a:pPr marL="12700" marR="5080">
                        <a:lnSpc>
                          <a:spcPct val="107400"/>
                        </a:lnSpc>
                        <a:spcBef>
                          <a:spcPts val="110"/>
                        </a:spcBef>
                      </a:pPr>
                      <a:r>
                        <a:rPr lang="en-GB" sz="1000" b="0" spc="-10" dirty="0">
                          <a:solidFill>
                            <a:schemeClr val="tx1"/>
                          </a:solidFill>
                          <a:highlight>
                            <a:srgbClr val="FFFF00"/>
                          </a:highlight>
                          <a:latin typeface="Arial"/>
                          <a:cs typeface="Arial"/>
                        </a:rPr>
                        <a:t>Adjunctive Tx generally not recommended – discuss in OPC</a:t>
                      </a:r>
                    </a:p>
                    <a:p>
                      <a:pPr marL="184150" marR="5080" indent="-171450">
                        <a:lnSpc>
                          <a:spcPct val="107400"/>
                        </a:lnSpc>
                        <a:spcBef>
                          <a:spcPts val="110"/>
                        </a:spcBef>
                        <a:buFont typeface="Arial" panose="020B0604020202020204" pitchFamily="34" charset="0"/>
                        <a:buChar char="•"/>
                      </a:pPr>
                      <a:r>
                        <a:rPr lang="en-GB" sz="1000" b="0" spc="-10" dirty="0">
                          <a:solidFill>
                            <a:schemeClr val="tx1"/>
                          </a:solidFill>
                          <a:highlight>
                            <a:srgbClr val="FFFF00"/>
                          </a:highlight>
                          <a:latin typeface="Arial"/>
                          <a:cs typeface="Arial"/>
                        </a:rPr>
                        <a:t>Endoscopic follow up + Ablation to BO</a:t>
                      </a:r>
                    </a:p>
                    <a:p>
                      <a:pPr marL="184150" marR="5080" indent="-171450">
                        <a:lnSpc>
                          <a:spcPct val="107400"/>
                        </a:lnSpc>
                        <a:spcBef>
                          <a:spcPts val="110"/>
                        </a:spcBef>
                        <a:buFont typeface="Arial" panose="020B0604020202020204" pitchFamily="34" charset="0"/>
                        <a:buChar char="•"/>
                      </a:pPr>
                      <a:r>
                        <a:rPr lang="en-GB" sz="1000" b="0" spc="-10" dirty="0">
                          <a:solidFill>
                            <a:schemeClr val="tx1"/>
                          </a:solidFill>
                          <a:highlight>
                            <a:srgbClr val="FFFF00"/>
                          </a:highlight>
                          <a:latin typeface="Arial"/>
                          <a:cs typeface="Arial"/>
                        </a:rPr>
                        <a:t>+/- CT/EUS surveillance (see protocol)</a:t>
                      </a:r>
                    </a:p>
                    <a:p>
                      <a:pPr marL="12700" marR="5080">
                        <a:lnSpc>
                          <a:spcPct val="107400"/>
                        </a:lnSpc>
                        <a:spcBef>
                          <a:spcPts val="110"/>
                        </a:spcBef>
                      </a:pPr>
                      <a:endParaRPr lang="en-GB" sz="1000" b="1" spc="-10" dirty="0">
                        <a:solidFill>
                          <a:schemeClr val="tx1"/>
                        </a:solidFill>
                        <a:highlight>
                          <a:srgbClr val="FFFF00"/>
                        </a:highlight>
                        <a:latin typeface="Arial"/>
                        <a:cs typeface="Arial"/>
                      </a:endParaRPr>
                    </a:p>
                    <a:p>
                      <a:pPr marL="12700" marR="5080">
                        <a:lnSpc>
                          <a:spcPct val="107400"/>
                        </a:lnSpc>
                        <a:spcBef>
                          <a:spcPts val="110"/>
                        </a:spcBef>
                      </a:pPr>
                      <a:r>
                        <a:rPr lang="en-GB" sz="1000" b="1" u="sng" spc="-10" dirty="0">
                          <a:solidFill>
                            <a:schemeClr val="tx1"/>
                          </a:solidFill>
                          <a:highlight>
                            <a:srgbClr val="FFFF00"/>
                          </a:highlight>
                          <a:latin typeface="Arial"/>
                          <a:cs typeface="Arial"/>
                        </a:rPr>
                        <a:t>High Risk T1a / T1b (non curative):</a:t>
                      </a:r>
                    </a:p>
                    <a:p>
                      <a:pPr marL="12700" marR="5080">
                        <a:lnSpc>
                          <a:spcPct val="107400"/>
                        </a:lnSpc>
                        <a:spcBef>
                          <a:spcPts val="110"/>
                        </a:spcBef>
                      </a:pPr>
                      <a:r>
                        <a:rPr lang="en-GB" sz="1000" b="0" spc="-10" dirty="0">
                          <a:solidFill>
                            <a:schemeClr val="tx1"/>
                          </a:solidFill>
                          <a:highlight>
                            <a:srgbClr val="FFFF00"/>
                          </a:highlight>
                          <a:latin typeface="Arial"/>
                          <a:cs typeface="Arial"/>
                        </a:rPr>
                        <a:t>Adjunctive Tx recommended – discuss in OPC</a:t>
                      </a:r>
                    </a:p>
                    <a:p>
                      <a:pPr marL="184150" marR="5080" indent="-171450">
                        <a:lnSpc>
                          <a:spcPct val="107400"/>
                        </a:lnSpc>
                        <a:spcBef>
                          <a:spcPts val="110"/>
                        </a:spcBef>
                        <a:buFont typeface="Arial" panose="020B0604020202020204" pitchFamily="34" charset="0"/>
                        <a:buChar char="•"/>
                      </a:pPr>
                      <a:r>
                        <a:rPr lang="en-GB" sz="1000" b="0" spc="-10" dirty="0">
                          <a:solidFill>
                            <a:schemeClr val="tx1"/>
                          </a:solidFill>
                          <a:highlight>
                            <a:srgbClr val="FFFF00"/>
                          </a:highlight>
                          <a:latin typeface="Arial"/>
                          <a:cs typeface="Arial"/>
                        </a:rPr>
                        <a:t>Chemotherapy/Radiotherapy/Surgery Vs CT/EUS Surveillance (see protocol)</a:t>
                      </a:r>
                    </a:p>
                    <a:p>
                      <a:pPr marL="184150" marR="5080" indent="-171450">
                        <a:lnSpc>
                          <a:spcPct val="107400"/>
                        </a:lnSpc>
                        <a:spcBef>
                          <a:spcPts val="110"/>
                        </a:spcBef>
                        <a:buFont typeface="Arial" panose="020B0604020202020204" pitchFamily="34" charset="0"/>
                        <a:buChar char="•"/>
                      </a:pPr>
                      <a:endParaRPr lang="en-GB" sz="1000" b="1" spc="-10" dirty="0">
                        <a:solidFill>
                          <a:schemeClr val="tx1"/>
                        </a:solidFill>
                        <a:latin typeface="Arial"/>
                        <a:cs typeface="Arial"/>
                      </a:endParaRPr>
                    </a:p>
                    <a:p>
                      <a:pPr marL="12700" marR="5080">
                        <a:lnSpc>
                          <a:spcPct val="107400"/>
                        </a:lnSpc>
                        <a:spcBef>
                          <a:spcPts val="110"/>
                        </a:spcBef>
                      </a:pPr>
                      <a:r>
                        <a:rPr lang="en-GB" sz="1000" b="1" spc="-10" dirty="0">
                          <a:solidFill>
                            <a:schemeClr val="tx1"/>
                          </a:solidFill>
                          <a:highlight>
                            <a:srgbClr val="00FF00"/>
                          </a:highlight>
                          <a:latin typeface="Arial"/>
                          <a:cs typeface="Arial"/>
                        </a:rPr>
                        <a:t>Endoscopic Ablation of Residual BO </a:t>
                      </a:r>
                    </a:p>
                    <a:p>
                      <a:pPr marL="12700" marR="5080">
                        <a:lnSpc>
                          <a:spcPct val="107400"/>
                        </a:lnSpc>
                        <a:spcBef>
                          <a:spcPts val="110"/>
                        </a:spcBef>
                      </a:pPr>
                      <a:r>
                        <a:rPr lang="en-GB" sz="1000" b="1" spc="-10" dirty="0">
                          <a:solidFill>
                            <a:schemeClr val="tx1"/>
                          </a:solidFill>
                          <a:highlight>
                            <a:srgbClr val="00FF00"/>
                          </a:highlight>
                          <a:latin typeface="Arial"/>
                          <a:cs typeface="Arial"/>
                        </a:rPr>
                        <a:t>Endoscopic Surveillance (see protocol) </a:t>
                      </a:r>
                    </a:p>
                  </a:txBody>
                  <a:tcPr>
                    <a:lnT w="381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1" dirty="0">
                          <a:latin typeface="Arial" panose="020B0604020202020204" pitchFamily="34" charset="0"/>
                          <a:cs typeface="Arial" panose="020B0604020202020204" pitchFamily="34" charset="0"/>
                        </a:rPr>
                        <a:t>Please ensure MDT Referral Proforma is completed in full.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1" dirty="0">
                          <a:latin typeface="Arial" panose="020B0604020202020204" pitchFamily="34" charset="0"/>
                          <a:cs typeface="Arial" panose="020B0604020202020204" pitchFamily="34" charset="0"/>
                        </a:rPr>
                        <a:t>Investigations: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Arial" panose="020B0604020202020204" pitchFamily="34" charset="0"/>
                          <a:cs typeface="Arial" panose="020B0604020202020204" pitchFamily="34" charset="0"/>
                        </a:rPr>
                        <a:t>Gastroscopy Report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Arial" panose="020B0604020202020204" pitchFamily="34" charset="0"/>
                          <a:cs typeface="Arial" panose="020B0604020202020204" pitchFamily="34" charset="0"/>
                        </a:rPr>
                        <a:t>Histology Report (reported by 2 x GI Pathologists)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1" dirty="0">
                          <a:latin typeface="Arial" panose="020B0604020202020204" pitchFamily="34" charset="0"/>
                          <a:cs typeface="Arial" panose="020B0604020202020204" pitchFamily="34" charset="0"/>
                        </a:rPr>
                        <a:t>Clinical Details: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Arial" panose="020B0604020202020204" pitchFamily="34" charset="0"/>
                          <a:cs typeface="Arial" panose="020B0604020202020204" pitchFamily="34" charset="0"/>
                        </a:rPr>
                        <a:t>Performance Status (WHO)</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Arial" panose="020B0604020202020204" pitchFamily="34" charset="0"/>
                          <a:cs typeface="Arial" panose="020B0604020202020204" pitchFamily="34" charset="0"/>
                        </a:rPr>
                        <a:t>Frailty Score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Arial" panose="020B0604020202020204" pitchFamily="34" charset="0"/>
                          <a:cs typeface="Arial" panose="020B0604020202020204" pitchFamily="34" charset="0"/>
                        </a:rPr>
                        <a:t>Co-Morbidities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b="0" dirty="0">
                        <a:latin typeface="Arial" panose="020B0604020202020204" pitchFamily="34" charset="0"/>
                        <a:cs typeface="Arial" panose="020B0604020202020204" pitchFamily="34" charset="0"/>
                      </a:endParaRPr>
                    </a:p>
                    <a:p>
                      <a:pPr marL="12700" marR="5080">
                        <a:lnSpc>
                          <a:spcPct val="100000"/>
                        </a:lnSpc>
                        <a:spcBef>
                          <a:spcPts val="0"/>
                        </a:spcBef>
                      </a:pPr>
                      <a:r>
                        <a:rPr lang="en-GB" sz="1000" b="1" dirty="0">
                          <a:solidFill>
                            <a:schemeClr val="tx1"/>
                          </a:solidFill>
                          <a:latin typeface="Arial"/>
                          <a:cs typeface="Arial"/>
                        </a:rPr>
                        <a:t>Please refer to the BSG guidance and ESGE Guidance for further details</a:t>
                      </a:r>
                    </a:p>
                    <a:p>
                      <a:pPr marL="12700" marR="5080" lvl="0" indent="0" algn="l" defTabSz="914400" rtl="0" eaLnBrk="1" fontAlgn="auto" latinLnBrk="0" hangingPunct="1">
                        <a:lnSpc>
                          <a:spcPct val="100000"/>
                        </a:lnSpc>
                        <a:spcBef>
                          <a:spcPts val="0"/>
                        </a:spcBef>
                        <a:spcAft>
                          <a:spcPts val="0"/>
                        </a:spcAft>
                        <a:buClrTx/>
                        <a:buSzTx/>
                        <a:buFontTx/>
                        <a:buNone/>
                        <a:tabLst/>
                        <a:defRPr/>
                      </a:pPr>
                      <a:r>
                        <a:rPr lang="en-GB" sz="1000" i="1" dirty="0">
                          <a:solidFill>
                            <a:srgbClr val="00B0F0"/>
                          </a:solidFill>
                          <a:latin typeface="Arial" panose="020B0604020202020204" pitchFamily="34" charset="0"/>
                          <a:cs typeface="Arial" panose="020B0604020202020204" pitchFamily="34" charset="0"/>
                          <a:hlinkClick r:id="rId3"/>
                        </a:rPr>
                        <a:t>https://www.bsg.org.uk/clinical-resource/Barrett%E2%80%99s-oesophagus-and-stage-1-oesophageal-adeno</a:t>
                      </a:r>
                      <a:endParaRPr lang="en-GB" sz="1000" i="1" dirty="0">
                        <a:solidFill>
                          <a:srgbClr val="00B0F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1" dirty="0">
                          <a:solidFill>
                            <a:schemeClr val="tx1"/>
                          </a:solidFill>
                          <a:latin typeface="Arial" panose="020B0604020202020204" pitchFamily="34" charset="0"/>
                          <a:cs typeface="Arial" panose="020B0604020202020204" pitchFamily="34" charset="0"/>
                          <a:hlinkClick r:id="rId4"/>
                        </a:rPr>
                        <a:t>https://www.esge.com/assets/downloads/pdfs/guidelines/2022_a-1811-7025.pdf</a:t>
                      </a:r>
                      <a:r>
                        <a:rPr lang="en-GB" sz="1000" b="0" i="1" dirty="0">
                          <a:solidFill>
                            <a:schemeClr val="tx1"/>
                          </a:solidFill>
                          <a:latin typeface="Arial" panose="020B0604020202020204" pitchFamily="34" charset="0"/>
                          <a:cs typeface="Arial" panose="020B0604020202020204" pitchFamily="34" charset="0"/>
                        </a:rPr>
                        <a:t> </a:t>
                      </a:r>
                      <a:endParaRPr lang="en-GB" sz="1000" b="0" dirty="0">
                        <a:latin typeface="Arial" panose="020B0604020202020204" pitchFamily="34" charset="0"/>
                        <a:cs typeface="Arial" panose="020B0604020202020204" pitchFamily="34" charset="0"/>
                      </a:endParaRPr>
                    </a:p>
                  </a:txBody>
                  <a:tcPr>
                    <a:lnT w="381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62365451"/>
                  </a:ext>
                </a:extLst>
              </a:tr>
            </a:tbl>
          </a:graphicData>
        </a:graphic>
      </p:graphicFrame>
      <p:sp>
        <p:nvSpPr>
          <p:cNvPr id="26" name="Rectangle: Rounded Corners 25">
            <a:extLst>
              <a:ext uri="{FF2B5EF4-FFF2-40B4-BE49-F238E27FC236}">
                <a16:creationId xmlns:a16="http://schemas.microsoft.com/office/drawing/2014/main" id="{D9CAE192-0DCD-476B-86CC-F9CF7790B2C9}"/>
              </a:ext>
            </a:extLst>
          </p:cNvPr>
          <p:cNvSpPr/>
          <p:nvPr/>
        </p:nvSpPr>
        <p:spPr>
          <a:xfrm rot="16200000">
            <a:off x="-170832" y="5874364"/>
            <a:ext cx="1327606" cy="639669"/>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Arial" panose="020B0604020202020204" pitchFamily="34" charset="0"/>
                <a:cs typeface="Arial" panose="020B0604020202020204" pitchFamily="34" charset="0"/>
              </a:rPr>
              <a:t>Links to Relevant Documents </a:t>
            </a:r>
            <a:endParaRPr lang="en-GB" sz="1000" dirty="0">
              <a:solidFill>
                <a:schemeClr val="tx1"/>
              </a:solidFill>
              <a:latin typeface="Arial" panose="020B0604020202020204" pitchFamily="34" charset="0"/>
              <a:cs typeface="Arial" panose="020B0604020202020204" pitchFamily="34" charset="0"/>
            </a:endParaRPr>
          </a:p>
        </p:txBody>
      </p:sp>
      <p:sp>
        <p:nvSpPr>
          <p:cNvPr id="22" name="Rectangle: Rounded Corners 21">
            <a:extLst>
              <a:ext uri="{FF2B5EF4-FFF2-40B4-BE49-F238E27FC236}">
                <a16:creationId xmlns:a16="http://schemas.microsoft.com/office/drawing/2014/main" id="{1B08647F-BEB2-4D9C-BD62-7A297D55F1D2}"/>
              </a:ext>
            </a:extLst>
          </p:cNvPr>
          <p:cNvSpPr/>
          <p:nvPr/>
        </p:nvSpPr>
        <p:spPr>
          <a:xfrm>
            <a:off x="897816" y="5530396"/>
            <a:ext cx="11008433"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10488613" algn="l"/>
              </a:tabLst>
            </a:pPr>
            <a:r>
              <a:rPr lang="en-GB" sz="1000" b="1" dirty="0">
                <a:solidFill>
                  <a:schemeClr val="tx1"/>
                </a:solidFill>
                <a:latin typeface="Arial" panose="020B0604020202020204" pitchFamily="34" charset="0"/>
                <a:cs typeface="Arial" panose="020B0604020202020204" pitchFamily="34" charset="0"/>
              </a:rPr>
              <a:t>Nutritional Guidelines: </a:t>
            </a:r>
            <a:r>
              <a:rPr lang="en-GB" sz="1000" i="1" dirty="0">
                <a:solidFill>
                  <a:schemeClr val="tx1"/>
                </a:solidFill>
                <a:latin typeface="Arial" panose="020B0604020202020204" pitchFamily="34" charset="0"/>
                <a:cs typeface="Arial" panose="020B0604020202020204" pitchFamily="34" charset="0"/>
              </a:rPr>
              <a:t>Document still in development</a:t>
            </a:r>
            <a:endParaRPr lang="en-GB" sz="1000" dirty="0">
              <a:solidFill>
                <a:schemeClr val="tx1"/>
              </a:solidFill>
              <a:latin typeface="Arial" panose="020B060402020202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931344FE-F0AE-52B8-1EEF-F47931996371}"/>
              </a:ext>
            </a:extLst>
          </p:cNvPr>
          <p:cNvSpPr/>
          <p:nvPr/>
        </p:nvSpPr>
        <p:spPr>
          <a:xfrm>
            <a:off x="887924" y="5989932"/>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latin typeface="Arial" panose="020B0604020202020204" pitchFamily="34" charset="0"/>
                <a:cs typeface="Arial" panose="020B0604020202020204" pitchFamily="34" charset="0"/>
              </a:rPr>
              <a:t>MDT Referral Proforma: </a:t>
            </a:r>
            <a:r>
              <a:rPr lang="en-GB" sz="1000" dirty="0" err="1">
                <a:latin typeface="Arial" panose="020B0604020202020204" pitchFamily="34" charset="0"/>
                <a:cs typeface="Arial" panose="020B0604020202020204" pitchFamily="34" charset="0"/>
                <a:hlinkClick r:id="rId5"/>
              </a:rPr>
              <a:t>Oesophago</a:t>
            </a:r>
            <a:r>
              <a:rPr lang="en-GB" sz="1000" dirty="0">
                <a:latin typeface="Arial" panose="020B0604020202020204" pitchFamily="34" charset="0"/>
                <a:cs typeface="Arial" panose="020B0604020202020204" pitchFamily="34" charset="0"/>
                <a:hlinkClick r:id="rId5"/>
              </a:rPr>
              <a:t>-gastric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sp>
        <p:nvSpPr>
          <p:cNvPr id="10" name="Rectangle: Rounded Corners 9">
            <a:extLst>
              <a:ext uri="{FF2B5EF4-FFF2-40B4-BE49-F238E27FC236}">
                <a16:creationId xmlns:a16="http://schemas.microsoft.com/office/drawing/2014/main" id="{867B7413-3185-C9AA-19AD-9564DAE42CDA}"/>
              </a:ext>
            </a:extLst>
          </p:cNvPr>
          <p:cNvSpPr/>
          <p:nvPr/>
        </p:nvSpPr>
        <p:spPr>
          <a:xfrm>
            <a:off x="879576" y="6232043"/>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latin typeface="Arial" panose="020B0604020202020204" pitchFamily="34" charset="0"/>
                <a:cs typeface="Arial" panose="020B0604020202020204" pitchFamily="34" charset="0"/>
              </a:rPr>
              <a:t>Submucosal Lesion Pathway: </a:t>
            </a:r>
            <a:r>
              <a:rPr lang="en-GB" sz="1000" dirty="0" err="1">
                <a:latin typeface="Arial" panose="020B0604020202020204" pitchFamily="34" charset="0"/>
                <a:cs typeface="Arial" panose="020B0604020202020204" pitchFamily="34" charset="0"/>
                <a:hlinkClick r:id="rId5"/>
              </a:rPr>
              <a:t>Oesophago</a:t>
            </a:r>
            <a:r>
              <a:rPr lang="en-GB" sz="1000" dirty="0">
                <a:latin typeface="Arial" panose="020B0604020202020204" pitchFamily="34" charset="0"/>
                <a:cs typeface="Arial" panose="020B0604020202020204" pitchFamily="34" charset="0"/>
                <a:hlinkClick r:id="rId5"/>
              </a:rPr>
              <a:t>-gastric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pic>
        <p:nvPicPr>
          <p:cNvPr id="5" name="Picture 4" descr="A black background with blue and white text&#10;&#10;Description automatically generated">
            <a:extLst>
              <a:ext uri="{FF2B5EF4-FFF2-40B4-BE49-F238E27FC236}">
                <a16:creationId xmlns:a16="http://schemas.microsoft.com/office/drawing/2014/main" id="{E2C9B800-B6BE-23F2-F2B3-9AF1B8E7AC4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77898" y="130503"/>
            <a:ext cx="1410478" cy="513309"/>
          </a:xfrm>
          <a:prstGeom prst="rect">
            <a:avLst/>
          </a:prstGeom>
        </p:spPr>
      </p:pic>
      <p:pic>
        <p:nvPicPr>
          <p:cNvPr id="9" name="Picture 8" descr="A group of colorful hexagons&#10;&#10;Description automatically generated">
            <a:extLst>
              <a:ext uri="{FF2B5EF4-FFF2-40B4-BE49-F238E27FC236}">
                <a16:creationId xmlns:a16="http://schemas.microsoft.com/office/drawing/2014/main" id="{BF4DAF40-EFC3-9DD9-23BF-5C62FB2CE32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73134" y="102639"/>
            <a:ext cx="979815" cy="578496"/>
          </a:xfrm>
          <a:prstGeom prst="rect">
            <a:avLst/>
          </a:prstGeom>
        </p:spPr>
      </p:pic>
      <p:sp>
        <p:nvSpPr>
          <p:cNvPr id="14" name="Rectangle: Rounded Corners 13">
            <a:extLst>
              <a:ext uri="{FF2B5EF4-FFF2-40B4-BE49-F238E27FC236}">
                <a16:creationId xmlns:a16="http://schemas.microsoft.com/office/drawing/2014/main" id="{6477AA99-1152-8AC6-6E45-1085927F774B}"/>
              </a:ext>
            </a:extLst>
          </p:cNvPr>
          <p:cNvSpPr/>
          <p:nvPr/>
        </p:nvSpPr>
        <p:spPr>
          <a:xfrm>
            <a:off x="3872204" y="102639"/>
            <a:ext cx="6223520" cy="630971"/>
          </a:xfrm>
          <a:prstGeom prst="roundRect">
            <a:avLst/>
          </a:prstGeom>
          <a:solidFill>
            <a:srgbClr val="005EB8"/>
          </a:solidFill>
          <a:ln>
            <a:solidFill>
              <a:srgbClr val="005EB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b="1" dirty="0">
                <a:latin typeface="Arial" panose="020B0604020202020204" pitchFamily="34" charset="0"/>
                <a:cs typeface="Arial" panose="020B0604020202020204" pitchFamily="34" charset="0"/>
              </a:rPr>
              <a:t>Group 4: </a:t>
            </a:r>
            <a:r>
              <a:rPr lang="en-US" sz="1000" b="1" dirty="0" err="1">
                <a:latin typeface="Arial" panose="020B0604020202020204" pitchFamily="34" charset="0"/>
                <a:cs typeface="Arial" panose="020B0604020202020204" pitchFamily="34" charset="0"/>
              </a:rPr>
              <a:t>Endotherapy</a:t>
            </a:r>
            <a:r>
              <a:rPr lang="en-US" sz="1000" b="1" dirty="0">
                <a:latin typeface="Arial" panose="020B0604020202020204" pitchFamily="34" charset="0"/>
                <a:cs typeface="Arial" panose="020B0604020202020204" pitchFamily="34" charset="0"/>
              </a:rPr>
              <a:t>: </a:t>
            </a:r>
            <a:r>
              <a:rPr lang="en-US" sz="1000" b="1" dirty="0" err="1">
                <a:latin typeface="Arial" panose="020B0604020202020204" pitchFamily="34" charset="0"/>
                <a:cs typeface="Arial" panose="020B0604020202020204" pitchFamily="34" charset="0"/>
              </a:rPr>
              <a:t>Oesophageal</a:t>
            </a:r>
            <a:r>
              <a:rPr lang="en-US" sz="1000" b="1" dirty="0">
                <a:latin typeface="Arial" panose="020B0604020202020204" pitchFamily="34" charset="0"/>
                <a:cs typeface="Arial" panose="020B0604020202020204" pitchFamily="34" charset="0"/>
              </a:rPr>
              <a:t> Lesion Dysplasia/T1 Cancer</a:t>
            </a:r>
          </a:p>
          <a:p>
            <a:pPr algn="ctr"/>
            <a:r>
              <a:rPr lang="en-US" sz="1000" dirty="0">
                <a:latin typeface="Arial" panose="020B0604020202020204" pitchFamily="34" charset="0"/>
                <a:cs typeface="Arial" panose="020B0604020202020204" pitchFamily="34" charset="0"/>
              </a:rPr>
              <a:t>INCLUDING: Visible Barrett’s or Squamous Lesion amenable to Endoscopic Resection</a:t>
            </a:r>
          </a:p>
          <a:p>
            <a:pPr algn="ctr"/>
            <a:r>
              <a:rPr lang="en-US" sz="1000" dirty="0">
                <a:latin typeface="Arial" panose="020B0604020202020204" pitchFamily="34" charset="0"/>
                <a:cs typeface="Arial" panose="020B0604020202020204" pitchFamily="34" charset="0"/>
              </a:rPr>
              <a:t>EXCLUDING: Featureless Barrett’s with Low Grade Dysplasia/Indefinite for Dysplasia and Submucosal </a:t>
            </a:r>
            <a:r>
              <a:rPr lang="en-US" sz="1000" dirty="0" err="1">
                <a:latin typeface="Arial" panose="020B0604020202020204" pitchFamily="34" charset="0"/>
                <a:cs typeface="Arial" panose="020B0604020202020204" pitchFamily="34" charset="0"/>
              </a:rPr>
              <a:t>Tumours</a:t>
            </a:r>
            <a:r>
              <a:rPr lang="en-US" sz="1000" dirty="0">
                <a:latin typeface="Arial" panose="020B0604020202020204" pitchFamily="34" charset="0"/>
                <a:cs typeface="Arial" panose="020B0604020202020204" pitchFamily="34" charset="0"/>
              </a:rPr>
              <a:t> (Please refer to pathway links below)</a:t>
            </a:r>
            <a:endParaRPr lang="en-GB" sz="1000" dirty="0">
              <a:latin typeface="Arial" panose="020B0604020202020204" pitchFamily="34" charset="0"/>
              <a:cs typeface="Arial" panose="020B0604020202020204" pitchFamily="34" charset="0"/>
            </a:endParaRPr>
          </a:p>
        </p:txBody>
      </p:sp>
      <p:sp>
        <p:nvSpPr>
          <p:cNvPr id="2" name="Rectangle: Rounded Corners 1">
            <a:extLst>
              <a:ext uri="{FF2B5EF4-FFF2-40B4-BE49-F238E27FC236}">
                <a16:creationId xmlns:a16="http://schemas.microsoft.com/office/drawing/2014/main" id="{12B6E39C-18E8-4D4B-8030-81A97418D58F}"/>
              </a:ext>
            </a:extLst>
          </p:cNvPr>
          <p:cNvSpPr/>
          <p:nvPr/>
        </p:nvSpPr>
        <p:spPr>
          <a:xfrm>
            <a:off x="1188099" y="152401"/>
            <a:ext cx="2562807" cy="503853"/>
          </a:xfrm>
          <a:prstGeom prst="roundRect">
            <a:avLst/>
          </a:prstGeom>
          <a:solidFill>
            <a:srgbClr val="005EB8"/>
          </a:solidFill>
          <a:ln>
            <a:solidFill>
              <a:srgbClr val="005EB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latin typeface="Arial" panose="020B0604020202020204" pitchFamily="34" charset="0"/>
                <a:cs typeface="Arial" panose="020B0604020202020204" pitchFamily="34" charset="0"/>
              </a:rPr>
              <a:t>Diagnostic Bundles</a:t>
            </a:r>
            <a:endParaRPr lang="en-GB" sz="2000" b="1" dirty="0">
              <a:latin typeface="Arial" panose="020B0604020202020204" pitchFamily="34" charset="0"/>
              <a:cs typeface="Arial" panose="020B0604020202020204" pitchFamily="34" charset="0"/>
            </a:endParaRPr>
          </a:p>
        </p:txBody>
      </p:sp>
      <p:sp>
        <p:nvSpPr>
          <p:cNvPr id="3" name="Rectangle: Rounded Corners 2">
            <a:extLst>
              <a:ext uri="{FF2B5EF4-FFF2-40B4-BE49-F238E27FC236}">
                <a16:creationId xmlns:a16="http://schemas.microsoft.com/office/drawing/2014/main" id="{CACD8A2D-0CCD-2071-38EF-6F58C3BB272A}"/>
              </a:ext>
            </a:extLst>
          </p:cNvPr>
          <p:cNvSpPr/>
          <p:nvPr/>
        </p:nvSpPr>
        <p:spPr>
          <a:xfrm>
            <a:off x="879576" y="6678000"/>
            <a:ext cx="11008433"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10488613" algn="l"/>
              </a:tabLst>
            </a:pPr>
            <a:r>
              <a:rPr lang="en-GB" sz="1000" b="1" dirty="0">
                <a:solidFill>
                  <a:schemeClr val="tx1"/>
                </a:solidFill>
                <a:highlight>
                  <a:srgbClr val="FFFF00"/>
                </a:highlight>
                <a:latin typeface="Arial" panose="020B0604020202020204" pitchFamily="34" charset="0"/>
                <a:cs typeface="Arial" panose="020B0604020202020204" pitchFamily="34" charset="0"/>
              </a:rPr>
              <a:t>Surveillance Protocol High Risk T1a/T1b and Low risk T1b</a:t>
            </a:r>
            <a:r>
              <a:rPr lang="en-GB" sz="1000" b="1" dirty="0">
                <a:solidFill>
                  <a:schemeClr val="tx1"/>
                </a:solidFill>
                <a:latin typeface="Arial" panose="020B0604020202020204" pitchFamily="34" charset="0"/>
                <a:cs typeface="Arial" panose="020B0604020202020204" pitchFamily="34" charset="0"/>
              </a:rPr>
              <a:t>: </a:t>
            </a:r>
            <a:r>
              <a:rPr lang="en-GB" sz="1000" dirty="0" err="1">
                <a:latin typeface="Arial" panose="020B0604020202020204" pitchFamily="34" charset="0"/>
                <a:cs typeface="Arial" panose="020B0604020202020204" pitchFamily="34" charset="0"/>
                <a:hlinkClick r:id="rId5"/>
              </a:rPr>
              <a:t>Oesophago</a:t>
            </a:r>
            <a:r>
              <a:rPr lang="en-GB" sz="1000" dirty="0">
                <a:latin typeface="Arial" panose="020B0604020202020204" pitchFamily="34" charset="0"/>
                <a:cs typeface="Arial" panose="020B0604020202020204" pitchFamily="34" charset="0"/>
                <a:hlinkClick r:id="rId5"/>
              </a:rPr>
              <a:t>-gastric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sp>
        <p:nvSpPr>
          <p:cNvPr id="8" name="Rectangle: Rounded Corners 7">
            <a:extLst>
              <a:ext uri="{FF2B5EF4-FFF2-40B4-BE49-F238E27FC236}">
                <a16:creationId xmlns:a16="http://schemas.microsoft.com/office/drawing/2014/main" id="{0A9F1326-FD61-7900-E5AB-FADDDFE9BFF6}"/>
              </a:ext>
            </a:extLst>
          </p:cNvPr>
          <p:cNvSpPr/>
          <p:nvPr/>
        </p:nvSpPr>
        <p:spPr>
          <a:xfrm>
            <a:off x="897449" y="5778369"/>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latin typeface="Arial" panose="020B0604020202020204" pitchFamily="34" charset="0"/>
                <a:cs typeface="Arial" panose="020B0604020202020204" pitchFamily="34" charset="0"/>
              </a:rPr>
              <a:t>Barrett’s Low Grade Dysplasia/Indefinite Dysplasia Management SoC: </a:t>
            </a:r>
            <a:r>
              <a:rPr lang="en-GB" sz="1000" dirty="0">
                <a:latin typeface="Arial" panose="020B0604020202020204" pitchFamily="34" charset="0"/>
                <a:cs typeface="Arial" panose="020B0604020202020204" pitchFamily="34" charset="0"/>
                <a:hlinkClick r:id="rId5"/>
              </a:rPr>
              <a:t>Oesophago-gastric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631D4479-7F71-0BFC-CFE9-0A81DB39B811}"/>
              </a:ext>
            </a:extLst>
          </p:cNvPr>
          <p:cNvSpPr/>
          <p:nvPr/>
        </p:nvSpPr>
        <p:spPr>
          <a:xfrm>
            <a:off x="887924" y="6474154"/>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highlight>
                  <a:srgbClr val="00FF00"/>
                </a:highlight>
                <a:latin typeface="Arial" panose="020B0604020202020204" pitchFamily="34" charset="0"/>
                <a:cs typeface="Arial" panose="020B0604020202020204" pitchFamily="34" charset="0"/>
              </a:rPr>
              <a:t>Surveillance Protocol Post Endoscopic Treatment</a:t>
            </a:r>
            <a:r>
              <a:rPr lang="en-GB" sz="1000" b="1" dirty="0">
                <a:solidFill>
                  <a:schemeClr val="tx1"/>
                </a:solidFill>
                <a:latin typeface="Arial" panose="020B0604020202020204" pitchFamily="34" charset="0"/>
                <a:cs typeface="Arial" panose="020B0604020202020204" pitchFamily="34" charset="0"/>
              </a:rPr>
              <a:t>: </a:t>
            </a:r>
            <a:r>
              <a:rPr lang="en-GB" sz="1000" dirty="0">
                <a:latin typeface="Arial" panose="020B0604020202020204" pitchFamily="34" charset="0"/>
                <a:cs typeface="Arial" panose="020B0604020202020204" pitchFamily="34" charset="0"/>
                <a:hlinkClick r:id="rId5"/>
              </a:rPr>
              <a:t>Oesophago-gastric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2373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34">
            <a:extLst>
              <a:ext uri="{FF2B5EF4-FFF2-40B4-BE49-F238E27FC236}">
                <a16:creationId xmlns:a16="http://schemas.microsoft.com/office/drawing/2014/main" id="{99ABEEBA-8CD4-4565-B4F5-104331D467CA}"/>
              </a:ext>
            </a:extLst>
          </p:cNvPr>
          <p:cNvSpPr>
            <a:spLocks noGrp="1"/>
          </p:cNvSpPr>
          <p:nvPr>
            <p:ph type="title" idx="4294967295"/>
          </p:nvPr>
        </p:nvSpPr>
        <p:spPr>
          <a:xfrm>
            <a:off x="285750" y="783380"/>
            <a:ext cx="11620500" cy="270933"/>
          </a:xfrm>
          <a:prstGeom prst="roundRect">
            <a:avLst/>
          </a:prstGeom>
          <a:solidFill>
            <a:srgbClr val="005EB8"/>
          </a:solidFill>
          <a:ln w="12700" cap="flat" cmpd="sng" algn="ctr">
            <a:solidFill>
              <a:srgbClr val="005EB8"/>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lumMod val="95000"/>
                  </a:schemeClr>
                </a:solidFill>
                <a:effectLst/>
                <a:uLnTx/>
                <a:uFillTx/>
                <a:latin typeface="Arial" panose="020B0604020202020204" pitchFamily="34" charset="0"/>
                <a:ea typeface="+mn-ea"/>
                <a:cs typeface="Arial" panose="020B0604020202020204" pitchFamily="34" charset="0"/>
              </a:rPr>
              <a:t>Process</a:t>
            </a:r>
            <a:endParaRPr kumimoji="0" lang="en-GB" sz="1000" b="0" i="0" u="none" strike="noStrike" kern="1200" cap="none" spc="0" normalizeH="0" baseline="0" noProof="0" dirty="0">
              <a:ln>
                <a:noFill/>
              </a:ln>
              <a:solidFill>
                <a:schemeClr val="bg1">
                  <a:lumMod val="95000"/>
                </a:schemeClr>
              </a:solidFill>
              <a:effectLst/>
              <a:uLnTx/>
              <a:uFillTx/>
              <a:latin typeface="Arial" panose="020B0604020202020204" pitchFamily="34" charset="0"/>
              <a:ea typeface="+mn-ea"/>
              <a:cs typeface="Arial" panose="020B0604020202020204" pitchFamily="34" charset="0"/>
            </a:endParaRPr>
          </a:p>
        </p:txBody>
      </p:sp>
      <p:graphicFrame>
        <p:nvGraphicFramePr>
          <p:cNvPr id="4" name="Table 4">
            <a:extLst>
              <a:ext uri="{FF2B5EF4-FFF2-40B4-BE49-F238E27FC236}">
                <a16:creationId xmlns:a16="http://schemas.microsoft.com/office/drawing/2014/main" id="{986365F7-F353-4FB3-8625-ED888DAF3A87}"/>
              </a:ext>
            </a:extLst>
          </p:cNvPr>
          <p:cNvGraphicFramePr>
            <a:graphicFrameLocks noGrp="1"/>
          </p:cNvGraphicFramePr>
          <p:nvPr>
            <p:extLst>
              <p:ext uri="{D42A27DB-BD31-4B8C-83A1-F6EECF244321}">
                <p14:modId xmlns:p14="http://schemas.microsoft.com/office/powerpoint/2010/main" val="3172097820"/>
              </p:ext>
            </p:extLst>
          </p:nvPr>
        </p:nvGraphicFramePr>
        <p:xfrm>
          <a:off x="305626" y="1091610"/>
          <a:ext cx="11591099" cy="4049601"/>
        </p:xfrm>
        <a:graphic>
          <a:graphicData uri="http://schemas.openxmlformats.org/drawingml/2006/table">
            <a:tbl>
              <a:tblPr firstRow="1" bandRow="1">
                <a:effectLst>
                  <a:outerShdw blurRad="50800" dir="5400000" sx="49000" sy="49000" algn="ctr" rotWithShape="0">
                    <a:schemeClr val="bg2">
                      <a:alpha val="43000"/>
                    </a:schemeClr>
                  </a:outerShdw>
                </a:effectLst>
                <a:tableStyleId>{5C22544A-7EE6-4342-B048-85BDC9FD1C3A}</a:tableStyleId>
              </a:tblPr>
              <a:tblGrid>
                <a:gridCol w="2897775">
                  <a:extLst>
                    <a:ext uri="{9D8B030D-6E8A-4147-A177-3AD203B41FA5}">
                      <a16:colId xmlns:a16="http://schemas.microsoft.com/office/drawing/2014/main" val="1246038504"/>
                    </a:ext>
                  </a:extLst>
                </a:gridCol>
                <a:gridCol w="2897775">
                  <a:extLst>
                    <a:ext uri="{9D8B030D-6E8A-4147-A177-3AD203B41FA5}">
                      <a16:colId xmlns:a16="http://schemas.microsoft.com/office/drawing/2014/main" val="3195847814"/>
                    </a:ext>
                  </a:extLst>
                </a:gridCol>
                <a:gridCol w="3049791">
                  <a:extLst>
                    <a:ext uri="{9D8B030D-6E8A-4147-A177-3AD203B41FA5}">
                      <a16:colId xmlns:a16="http://schemas.microsoft.com/office/drawing/2014/main" val="1745638113"/>
                    </a:ext>
                  </a:extLst>
                </a:gridCol>
                <a:gridCol w="2745758">
                  <a:extLst>
                    <a:ext uri="{9D8B030D-6E8A-4147-A177-3AD203B41FA5}">
                      <a16:colId xmlns:a16="http://schemas.microsoft.com/office/drawing/2014/main" val="4070482318"/>
                    </a:ext>
                  </a:extLst>
                </a:gridCol>
              </a:tblGrid>
              <a:tr h="463627">
                <a:tc>
                  <a:txBody>
                    <a:bodyPr/>
                    <a:lstStyle/>
                    <a:p>
                      <a:pPr algn="ctr"/>
                      <a:r>
                        <a:rPr lang="en-GB" sz="1000" dirty="0">
                          <a:solidFill>
                            <a:schemeClr val="bg1"/>
                          </a:solidFill>
                          <a:latin typeface="Arial" panose="020B0604020202020204" pitchFamily="34" charset="0"/>
                          <a:cs typeface="Arial" panose="020B0604020202020204" pitchFamily="34" charset="0"/>
                        </a:rPr>
                        <a:t>Initial Staging</a:t>
                      </a:r>
                      <a:endParaRPr lang="en-GB" sz="1000" b="0"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tc>
                  <a:txBody>
                    <a:bodyPr/>
                    <a:lstStyle/>
                    <a:p>
                      <a:pPr algn="ctr"/>
                      <a:r>
                        <a:rPr lang="en-GB" sz="1000" b="1" kern="1200" dirty="0">
                          <a:solidFill>
                            <a:schemeClr val="lt1"/>
                          </a:solidFill>
                          <a:effectLst/>
                          <a:latin typeface="Arial" panose="020B0604020202020204" pitchFamily="34" charset="0"/>
                          <a:ea typeface="+mn-ea"/>
                          <a:cs typeface="Arial" panose="020B0604020202020204" pitchFamily="34" charset="0"/>
                        </a:rPr>
                        <a:t>Pathology</a:t>
                      </a:r>
                      <a:endParaRPr lang="en-GB" sz="1000" b="0" kern="1200" dirty="0">
                        <a:solidFill>
                          <a:schemeClr val="lt1"/>
                        </a:solidFill>
                        <a:effectLst/>
                        <a:latin typeface="Arial" panose="020B0604020202020204" pitchFamily="34" charset="0"/>
                        <a:ea typeface="+mn-ea"/>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tc>
                  <a:txBody>
                    <a:bodyPr/>
                    <a:lstStyle/>
                    <a:p>
                      <a:pPr marL="0" indent="0" algn="ctr"/>
                      <a:r>
                        <a:rPr lang="en-GB" sz="1000" dirty="0">
                          <a:solidFill>
                            <a:schemeClr val="bg1"/>
                          </a:solidFill>
                          <a:latin typeface="Arial" panose="020B0604020202020204" pitchFamily="34" charset="0"/>
                          <a:cs typeface="Arial" panose="020B0604020202020204" pitchFamily="34" charset="0"/>
                        </a:rPr>
                        <a:t>Outcomes</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tc>
                  <a:txBody>
                    <a:bodyPr/>
                    <a:lstStyle/>
                    <a:p>
                      <a:pPr algn="ctr"/>
                      <a:r>
                        <a:rPr lang="en-GB" sz="1000" dirty="0">
                          <a:solidFill>
                            <a:schemeClr val="bg1"/>
                          </a:solidFill>
                          <a:latin typeface="Arial" panose="020B0604020202020204" pitchFamily="34" charset="0"/>
                          <a:cs typeface="Arial" panose="020B0604020202020204" pitchFamily="34" charset="0"/>
                        </a:rPr>
                        <a:t>Mandatory Dataset for First MDT Discussion</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extLst>
                  <a:ext uri="{0D108BD9-81ED-4DB2-BD59-A6C34878D82A}">
                    <a16:rowId xmlns:a16="http://schemas.microsoft.com/office/drawing/2014/main" val="722653861"/>
                  </a:ext>
                </a:extLst>
              </a:tr>
              <a:tr h="3585974">
                <a:tc>
                  <a:txBody>
                    <a:bodyPr/>
                    <a:lstStyle/>
                    <a:p>
                      <a:pPr marL="12700">
                        <a:lnSpc>
                          <a:spcPct val="100000"/>
                        </a:lnSpc>
                        <a:spcBef>
                          <a:spcPts val="0"/>
                        </a:spcBef>
                      </a:pPr>
                      <a:r>
                        <a:rPr lang="en-GB" sz="1000" b="1" dirty="0">
                          <a:solidFill>
                            <a:srgbClr val="211D1F"/>
                          </a:solidFill>
                          <a:latin typeface="Arial"/>
                          <a:cs typeface="Arial"/>
                        </a:rPr>
                        <a:t>Index Histology Review :</a:t>
                      </a:r>
                    </a:p>
                    <a:p>
                      <a:pPr marL="184150" indent="-171450">
                        <a:lnSpc>
                          <a:spcPct val="100000"/>
                        </a:lnSpc>
                        <a:spcBef>
                          <a:spcPts val="0"/>
                        </a:spcBef>
                        <a:buFont typeface="Arial" panose="020B0604020202020204" pitchFamily="34" charset="0"/>
                        <a:buChar char="•"/>
                      </a:pPr>
                      <a:r>
                        <a:rPr lang="en-GB" sz="1000" dirty="0">
                          <a:solidFill>
                            <a:srgbClr val="211D1F"/>
                          </a:solidFill>
                          <a:latin typeface="Arial"/>
                          <a:cs typeface="Arial"/>
                        </a:rPr>
                        <a:t>Reported by two GI pathologist</a:t>
                      </a:r>
                    </a:p>
                    <a:p>
                      <a:pPr marL="12700">
                        <a:lnSpc>
                          <a:spcPct val="100000"/>
                        </a:lnSpc>
                        <a:spcBef>
                          <a:spcPts val="0"/>
                        </a:spcBef>
                      </a:pPr>
                      <a:r>
                        <a:rPr lang="en-GB" sz="1000" b="1" dirty="0">
                          <a:solidFill>
                            <a:srgbClr val="211D1F"/>
                          </a:solidFill>
                          <a:latin typeface="Arial"/>
                          <a:cs typeface="Arial"/>
                        </a:rPr>
                        <a:t>Gastroscopy</a:t>
                      </a:r>
                    </a:p>
                    <a:p>
                      <a:pPr marL="184150" indent="-171450">
                        <a:lnSpc>
                          <a:spcPct val="100000"/>
                        </a:lnSpc>
                        <a:spcBef>
                          <a:spcPts val="0"/>
                        </a:spcBef>
                        <a:buFont typeface="Arial" panose="020B0604020202020204" pitchFamily="34" charset="0"/>
                        <a:buChar char="•"/>
                      </a:pPr>
                      <a:r>
                        <a:rPr lang="en-GB" sz="1000" dirty="0">
                          <a:solidFill>
                            <a:srgbClr val="211D1F"/>
                          </a:solidFill>
                          <a:latin typeface="Arial"/>
                          <a:cs typeface="Arial"/>
                        </a:rPr>
                        <a:t>Mapping OGD if doubt re feasibility of EMR/ESD OR non-visible dysplasia (SCO/WWL/CMFT)</a:t>
                      </a:r>
                    </a:p>
                    <a:p>
                      <a:pPr marL="12700">
                        <a:lnSpc>
                          <a:spcPct val="100000"/>
                        </a:lnSpc>
                        <a:spcBef>
                          <a:spcPts val="0"/>
                        </a:spcBef>
                      </a:pPr>
                      <a:r>
                        <a:rPr lang="en-GB" sz="1000" b="1" dirty="0">
                          <a:solidFill>
                            <a:srgbClr val="211D1F"/>
                          </a:solidFill>
                          <a:latin typeface="Arial"/>
                          <a:cs typeface="Arial"/>
                        </a:rPr>
                        <a:t>Imaging</a:t>
                      </a:r>
                    </a:p>
                    <a:p>
                      <a:pPr marL="184150" indent="-171450">
                        <a:lnSpc>
                          <a:spcPct val="100000"/>
                        </a:lnSpc>
                        <a:spcBef>
                          <a:spcPts val="0"/>
                        </a:spcBef>
                        <a:buFont typeface="Arial" panose="020B0604020202020204" pitchFamily="34" charset="0"/>
                        <a:buChar char="•"/>
                      </a:pPr>
                      <a:r>
                        <a:rPr lang="en-GB" sz="1000" dirty="0">
                          <a:solidFill>
                            <a:srgbClr val="211D1F"/>
                          </a:solidFill>
                          <a:latin typeface="Arial"/>
                          <a:cs typeface="Arial"/>
                        </a:rPr>
                        <a:t>CT Staging if Cancer</a:t>
                      </a:r>
                    </a:p>
                    <a:p>
                      <a:pPr marL="184150" indent="-171450">
                        <a:lnSpc>
                          <a:spcPct val="100000"/>
                        </a:lnSpc>
                        <a:spcBef>
                          <a:spcPts val="0"/>
                        </a:spcBef>
                        <a:buFont typeface="Arial" panose="020B0604020202020204" pitchFamily="34" charset="0"/>
                        <a:buChar char="•"/>
                      </a:pPr>
                      <a:r>
                        <a:rPr lang="en-GB" sz="1000" dirty="0">
                          <a:solidFill>
                            <a:srgbClr val="211D1F"/>
                          </a:solidFill>
                          <a:latin typeface="Arial"/>
                          <a:cs typeface="Arial"/>
                        </a:rPr>
                        <a:t>PET if concerns re nodal/metastatic disease on CT TAP</a:t>
                      </a:r>
                    </a:p>
                    <a:p>
                      <a:pPr marL="12700">
                        <a:lnSpc>
                          <a:spcPct val="100000"/>
                        </a:lnSpc>
                        <a:spcBef>
                          <a:spcPts val="0"/>
                        </a:spcBef>
                      </a:pPr>
                      <a:r>
                        <a:rPr lang="en-GB" sz="1000" b="1" dirty="0">
                          <a:solidFill>
                            <a:srgbClr val="211D1F"/>
                          </a:solidFill>
                          <a:latin typeface="Arial"/>
                          <a:cs typeface="Arial"/>
                        </a:rPr>
                        <a:t>Endoscopic resection</a:t>
                      </a:r>
                    </a:p>
                    <a:p>
                      <a:pPr marL="184150" indent="-171450">
                        <a:lnSpc>
                          <a:spcPct val="100000"/>
                        </a:lnSpc>
                        <a:spcBef>
                          <a:spcPts val="0"/>
                        </a:spcBef>
                        <a:buFont typeface="Arial" panose="020B0604020202020204" pitchFamily="34" charset="0"/>
                        <a:buChar char="•"/>
                      </a:pPr>
                      <a:r>
                        <a:rPr lang="en-GB" sz="1000" dirty="0">
                          <a:solidFill>
                            <a:srgbClr val="211D1F"/>
                          </a:solidFill>
                          <a:latin typeface="Arial"/>
                          <a:cs typeface="Arial"/>
                        </a:rPr>
                        <a:t>EMR (&lt;10mm – lesion can be removed </a:t>
                      </a:r>
                      <a:r>
                        <a:rPr lang="en-GB" sz="1000" dirty="0" err="1">
                          <a:solidFill>
                            <a:srgbClr val="211D1F"/>
                          </a:solidFill>
                          <a:latin typeface="Arial"/>
                          <a:cs typeface="Arial"/>
                        </a:rPr>
                        <a:t>en</a:t>
                      </a:r>
                      <a:r>
                        <a:rPr lang="en-GB" sz="1000" dirty="0">
                          <a:solidFill>
                            <a:srgbClr val="211D1F"/>
                          </a:solidFill>
                          <a:latin typeface="Arial"/>
                          <a:cs typeface="Arial"/>
                        </a:rPr>
                        <a:t> bloc)</a:t>
                      </a:r>
                    </a:p>
                    <a:p>
                      <a:pPr marL="184150" indent="-171450">
                        <a:lnSpc>
                          <a:spcPct val="100000"/>
                        </a:lnSpc>
                        <a:spcBef>
                          <a:spcPts val="0"/>
                        </a:spcBef>
                        <a:buFont typeface="Arial" panose="020B0604020202020204" pitchFamily="34" charset="0"/>
                        <a:buChar char="•"/>
                      </a:pPr>
                      <a:r>
                        <a:rPr lang="en-GB" sz="1000" dirty="0">
                          <a:solidFill>
                            <a:srgbClr val="211D1F"/>
                          </a:solidFill>
                          <a:latin typeface="Arial"/>
                          <a:cs typeface="Arial"/>
                        </a:rPr>
                        <a:t>ESD (&gt;10mm OR &lt;10mm with concern re SM involvement)</a:t>
                      </a:r>
                    </a:p>
                    <a:p>
                      <a:pPr marL="12700" marR="5080">
                        <a:lnSpc>
                          <a:spcPct val="104600"/>
                        </a:lnSpc>
                        <a:spcBef>
                          <a:spcPts val="40"/>
                        </a:spcBef>
                      </a:pPr>
                      <a:endParaRPr lang="en-GB" sz="1000" b="1" dirty="0">
                        <a:solidFill>
                          <a:schemeClr val="tx1"/>
                        </a:solidFill>
                        <a:latin typeface="Arial"/>
                        <a:cs typeface="Arial"/>
                      </a:endParaRPr>
                    </a:p>
                    <a:p>
                      <a:pPr marL="12700" marR="5080">
                        <a:lnSpc>
                          <a:spcPct val="104600"/>
                        </a:lnSpc>
                        <a:spcBef>
                          <a:spcPts val="40"/>
                        </a:spcBef>
                      </a:pPr>
                      <a:r>
                        <a:rPr lang="en-GB" sz="1000" b="1" dirty="0">
                          <a:solidFill>
                            <a:schemeClr val="tx1"/>
                          </a:solidFill>
                          <a:latin typeface="Arial"/>
                          <a:cs typeface="Arial"/>
                        </a:rPr>
                        <a:t>Nutritional assessment +/- bloods (Please refer to the nutritional guidelines for more details.)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latin typeface="Arial" panose="020B0604020202020204" pitchFamily="34" charset="0"/>
                        <a:cs typeface="Arial" panose="020B0604020202020204" pitchFamily="34" charset="0"/>
                      </a:endParaRPr>
                    </a:p>
                  </a:txBody>
                  <a:tcPr>
                    <a:lnT w="38100" cap="flat" cmpd="sng" algn="ctr">
                      <a:noFill/>
                      <a:prstDash val="solid"/>
                      <a:round/>
                      <a:headEnd type="none" w="med" len="med"/>
                      <a:tailEnd type="none" w="med" len="med"/>
                    </a:lnT>
                    <a:lnB w="12700" cap="flat" cmpd="sng" algn="ctr">
                      <a:solidFill>
                        <a:srgbClr val="486A7A"/>
                      </a:solidFill>
                      <a:prstDash val="solid"/>
                      <a:round/>
                      <a:headEnd type="none" w="med" len="med"/>
                      <a:tailEnd type="none" w="med" len="med"/>
                    </a:lnB>
                    <a:solidFill>
                      <a:schemeClr val="bg1">
                        <a:lumMod val="95000"/>
                      </a:schemeClr>
                    </a:solidFill>
                  </a:tcPr>
                </a:tc>
                <a:tc>
                  <a:txBody>
                    <a:bodyPr/>
                    <a:lstStyle/>
                    <a:p>
                      <a:pPr marL="18415" marR="0" lvl="0" indent="0" algn="l" defTabSz="914400" rtl="0" eaLnBrk="1" fontAlgn="auto" latinLnBrk="0" hangingPunct="1">
                        <a:lnSpc>
                          <a:spcPct val="100000"/>
                        </a:lnSpc>
                        <a:spcBef>
                          <a:spcPts val="0"/>
                        </a:spcBef>
                        <a:spcAft>
                          <a:spcPts val="0"/>
                        </a:spcAft>
                        <a:buClrTx/>
                        <a:buSzTx/>
                        <a:buFontTx/>
                        <a:buNone/>
                        <a:tabLst>
                          <a:tab pos="127635" algn="l"/>
                        </a:tabLst>
                        <a:defRPr/>
                      </a:pPr>
                      <a:r>
                        <a:rPr lang="en-GB" sz="1000" b="1" dirty="0">
                          <a:solidFill>
                            <a:schemeClr val="tx1"/>
                          </a:solidFill>
                          <a:highlight>
                            <a:srgbClr val="FF0000"/>
                          </a:highlight>
                          <a:latin typeface="Arial"/>
                          <a:cs typeface="Arial"/>
                        </a:rPr>
                        <a:t>Tumour Free Deep Margin ?</a:t>
                      </a:r>
                    </a:p>
                    <a:p>
                      <a:pPr marL="18415" indent="0">
                        <a:lnSpc>
                          <a:spcPct val="100000"/>
                        </a:lnSpc>
                        <a:spcBef>
                          <a:spcPts val="0"/>
                        </a:spcBef>
                        <a:buNone/>
                        <a:tabLst>
                          <a:tab pos="127635" algn="l"/>
                        </a:tabLst>
                      </a:pPr>
                      <a:endParaRPr lang="en-GB" sz="1000" dirty="0">
                        <a:solidFill>
                          <a:srgbClr val="211D1F"/>
                        </a:solidFill>
                        <a:latin typeface="Arial"/>
                        <a:cs typeface="Arial"/>
                      </a:endParaRPr>
                    </a:p>
                    <a:p>
                      <a:pPr marL="18415">
                        <a:lnSpc>
                          <a:spcPct val="100000"/>
                        </a:lnSpc>
                        <a:spcBef>
                          <a:spcPts val="0"/>
                        </a:spcBef>
                        <a:tabLst>
                          <a:tab pos="127635" algn="l"/>
                        </a:tabLst>
                      </a:pPr>
                      <a:r>
                        <a:rPr lang="en-GB" sz="1000" b="1" dirty="0">
                          <a:solidFill>
                            <a:schemeClr val="tx1"/>
                          </a:solidFill>
                          <a:highlight>
                            <a:srgbClr val="FFFF00"/>
                          </a:highlight>
                          <a:latin typeface="Arial"/>
                          <a:cs typeface="Arial"/>
                        </a:rPr>
                        <a:t>High Risk (non-curative)</a:t>
                      </a:r>
                    </a:p>
                    <a:p>
                      <a:pPr marL="189865" indent="-171450">
                        <a:lnSpc>
                          <a:spcPct val="100000"/>
                        </a:lnSpc>
                        <a:spcBef>
                          <a:spcPts val="0"/>
                        </a:spcBef>
                        <a:buFont typeface="Arial" panose="020B0604020202020204" pitchFamily="34" charset="0"/>
                        <a:buChar char="•"/>
                        <a:tabLst>
                          <a:tab pos="127635" algn="l"/>
                        </a:tabLst>
                      </a:pPr>
                      <a:r>
                        <a:rPr lang="en-GB" sz="1000" b="0" dirty="0">
                          <a:solidFill>
                            <a:schemeClr val="tx1"/>
                          </a:solidFill>
                          <a:highlight>
                            <a:srgbClr val="FFFF00"/>
                          </a:highlight>
                          <a:latin typeface="Arial"/>
                          <a:cs typeface="Arial"/>
                        </a:rPr>
                        <a:t>High Risk T1a </a:t>
                      </a:r>
                    </a:p>
                    <a:p>
                      <a:pPr marL="189865" indent="-171450">
                        <a:lnSpc>
                          <a:spcPct val="100000"/>
                        </a:lnSpc>
                        <a:spcBef>
                          <a:spcPts val="0"/>
                        </a:spcBef>
                        <a:buFont typeface="Arial" panose="020B0604020202020204" pitchFamily="34" charset="0"/>
                        <a:buChar char="•"/>
                        <a:tabLst>
                          <a:tab pos="127635" algn="l"/>
                        </a:tabLst>
                      </a:pPr>
                      <a:r>
                        <a:rPr lang="en-GB" sz="1000" b="0" dirty="0">
                          <a:solidFill>
                            <a:schemeClr val="tx1"/>
                          </a:solidFill>
                          <a:highlight>
                            <a:srgbClr val="FFFF00"/>
                          </a:highlight>
                          <a:latin typeface="Arial"/>
                          <a:cs typeface="Arial"/>
                        </a:rPr>
                        <a:t>High Risk T1b</a:t>
                      </a:r>
                    </a:p>
                    <a:p>
                      <a:pPr marL="18415" indent="0">
                        <a:lnSpc>
                          <a:spcPct val="100000"/>
                        </a:lnSpc>
                        <a:spcBef>
                          <a:spcPts val="0"/>
                        </a:spcBef>
                        <a:buFontTx/>
                        <a:buNone/>
                        <a:tabLst>
                          <a:tab pos="127635" algn="l"/>
                        </a:tabLst>
                      </a:pPr>
                      <a:endParaRPr lang="en-GB" sz="1000" b="1" dirty="0">
                        <a:solidFill>
                          <a:srgbClr val="FFC000"/>
                        </a:solidFill>
                        <a:latin typeface="Arial"/>
                        <a:cs typeface="Arial"/>
                      </a:endParaRPr>
                    </a:p>
                    <a:p>
                      <a:pPr marL="18415">
                        <a:lnSpc>
                          <a:spcPct val="100000"/>
                        </a:lnSpc>
                        <a:spcBef>
                          <a:spcPts val="0"/>
                        </a:spcBef>
                        <a:tabLst>
                          <a:tab pos="127635" algn="l"/>
                        </a:tabLst>
                      </a:pPr>
                      <a:r>
                        <a:rPr lang="en-GB" sz="1000" b="1" dirty="0">
                          <a:solidFill>
                            <a:schemeClr val="tx1"/>
                          </a:solidFill>
                          <a:highlight>
                            <a:srgbClr val="FFFF00"/>
                          </a:highlight>
                          <a:latin typeface="Arial"/>
                          <a:cs typeface="Arial"/>
                        </a:rPr>
                        <a:t>Low Risk (curative resection)</a:t>
                      </a:r>
                    </a:p>
                    <a:p>
                      <a:pPr marL="189865" indent="-171450">
                        <a:lnSpc>
                          <a:spcPct val="100000"/>
                        </a:lnSpc>
                        <a:spcBef>
                          <a:spcPts val="0"/>
                        </a:spcBef>
                        <a:buFont typeface="Arial" panose="020B0604020202020204" pitchFamily="34" charset="0"/>
                        <a:buChar char="•"/>
                        <a:tabLst>
                          <a:tab pos="127635" algn="l"/>
                        </a:tabLst>
                      </a:pPr>
                      <a:r>
                        <a:rPr lang="en-GB" sz="1000" b="0" dirty="0">
                          <a:solidFill>
                            <a:schemeClr val="tx1"/>
                          </a:solidFill>
                          <a:highlight>
                            <a:srgbClr val="FFFF00"/>
                          </a:highlight>
                          <a:latin typeface="Arial"/>
                          <a:cs typeface="Arial"/>
                        </a:rPr>
                        <a:t>T1b SM1 adenocarcinoma</a:t>
                      </a:r>
                    </a:p>
                    <a:p>
                      <a:pPr marL="18415" indent="0">
                        <a:lnSpc>
                          <a:spcPct val="100000"/>
                        </a:lnSpc>
                        <a:spcBef>
                          <a:spcPts val="0"/>
                        </a:spcBef>
                        <a:buFontTx/>
                        <a:buNone/>
                        <a:tabLst>
                          <a:tab pos="127635" algn="l"/>
                        </a:tabLst>
                      </a:pPr>
                      <a:endParaRPr lang="en-GB" sz="1000" dirty="0">
                        <a:solidFill>
                          <a:schemeClr val="tx1"/>
                        </a:solidFill>
                        <a:latin typeface="Arial"/>
                        <a:cs typeface="Arial"/>
                      </a:endParaRPr>
                    </a:p>
                    <a:p>
                      <a:pPr marL="18415">
                        <a:lnSpc>
                          <a:spcPct val="100000"/>
                        </a:lnSpc>
                        <a:spcBef>
                          <a:spcPts val="0"/>
                        </a:spcBef>
                        <a:tabLst>
                          <a:tab pos="127635" algn="l"/>
                        </a:tabLst>
                      </a:pPr>
                      <a:r>
                        <a:rPr lang="en-GB" sz="1000" b="1" dirty="0">
                          <a:solidFill>
                            <a:schemeClr val="tx1"/>
                          </a:solidFill>
                          <a:highlight>
                            <a:srgbClr val="00FF00"/>
                          </a:highlight>
                          <a:latin typeface="Arial"/>
                          <a:cs typeface="Arial"/>
                        </a:rPr>
                        <a:t>Very Low Risk (curative resection)</a:t>
                      </a:r>
                    </a:p>
                    <a:p>
                      <a:pPr marL="189865" indent="-171450">
                        <a:lnSpc>
                          <a:spcPct val="100000"/>
                        </a:lnSpc>
                        <a:spcBef>
                          <a:spcPts val="0"/>
                        </a:spcBef>
                        <a:buFont typeface="Arial" panose="020B0604020202020204" pitchFamily="34" charset="0"/>
                        <a:buChar char="•"/>
                        <a:tabLst>
                          <a:tab pos="127635" algn="l"/>
                        </a:tabLst>
                      </a:pPr>
                      <a:r>
                        <a:rPr lang="en-GB" sz="1000" dirty="0">
                          <a:solidFill>
                            <a:schemeClr val="tx1"/>
                          </a:solidFill>
                          <a:highlight>
                            <a:srgbClr val="00FF00"/>
                          </a:highlight>
                          <a:latin typeface="Arial"/>
                          <a:cs typeface="Arial"/>
                        </a:rPr>
                        <a:t>LGD/HGD/Low risk T1a adenocarcinoma</a:t>
                      </a:r>
                    </a:p>
                    <a:p>
                      <a:pPr marL="18415" indent="0">
                        <a:lnSpc>
                          <a:spcPct val="100000"/>
                        </a:lnSpc>
                        <a:spcBef>
                          <a:spcPts val="100"/>
                        </a:spcBef>
                        <a:buNone/>
                        <a:tabLst>
                          <a:tab pos="127635" algn="l"/>
                        </a:tabLst>
                      </a:pPr>
                      <a:endParaRPr lang="en-GB" sz="1000" dirty="0">
                        <a:solidFill>
                          <a:srgbClr val="211D1F"/>
                        </a:solidFill>
                        <a:latin typeface="Arial"/>
                        <a:cs typeface="Arial"/>
                      </a:endParaRPr>
                    </a:p>
                  </a:txBody>
                  <a:tcPr>
                    <a:lnT w="38100" cap="flat" cmpd="sng" algn="ctr">
                      <a:noFill/>
                      <a:prstDash val="solid"/>
                      <a:round/>
                      <a:headEnd type="none" w="med" len="med"/>
                      <a:tailEnd type="none" w="med" len="med"/>
                    </a:lnT>
                    <a:lnB w="12700" cap="flat" cmpd="sng" algn="ctr">
                      <a:solidFill>
                        <a:srgbClr val="486A7A"/>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spc="-10" dirty="0">
                          <a:solidFill>
                            <a:schemeClr val="tx1"/>
                          </a:solidFill>
                          <a:highlight>
                            <a:srgbClr val="FF0000"/>
                          </a:highlight>
                          <a:latin typeface="Arial"/>
                          <a:cs typeface="Arial"/>
                        </a:rPr>
                        <a:t>Oncological Staging + Non endoscopic additional treatment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latin typeface="Arial" panose="020B0604020202020204" pitchFamily="34" charset="0"/>
                        <a:cs typeface="Arial" panose="020B0604020202020204" pitchFamily="34" charset="0"/>
                      </a:endParaRPr>
                    </a:p>
                    <a:p>
                      <a:pPr marL="12700" marR="5080">
                        <a:lnSpc>
                          <a:spcPct val="107400"/>
                        </a:lnSpc>
                        <a:spcBef>
                          <a:spcPts val="110"/>
                        </a:spcBef>
                      </a:pPr>
                      <a:r>
                        <a:rPr lang="en-GB" sz="1000" b="1" spc="-10" dirty="0">
                          <a:solidFill>
                            <a:schemeClr val="tx1"/>
                          </a:solidFill>
                          <a:highlight>
                            <a:srgbClr val="FFFF00"/>
                          </a:highlight>
                          <a:latin typeface="Arial"/>
                          <a:cs typeface="Arial"/>
                        </a:rPr>
                        <a:t>Oncological Staging</a:t>
                      </a:r>
                    </a:p>
                    <a:p>
                      <a:pPr marL="12700" marR="5080">
                        <a:lnSpc>
                          <a:spcPct val="107400"/>
                        </a:lnSpc>
                        <a:spcBef>
                          <a:spcPts val="110"/>
                        </a:spcBef>
                      </a:pPr>
                      <a:r>
                        <a:rPr lang="en-GB" sz="1000" b="0" spc="-10" dirty="0">
                          <a:solidFill>
                            <a:schemeClr val="tx1"/>
                          </a:solidFill>
                          <a:highlight>
                            <a:srgbClr val="FFFF00"/>
                          </a:highlight>
                          <a:latin typeface="Arial"/>
                          <a:cs typeface="Arial"/>
                        </a:rPr>
                        <a:t>CT TAP / PET </a:t>
                      </a:r>
                    </a:p>
                    <a:p>
                      <a:pPr marL="12700" marR="5080">
                        <a:lnSpc>
                          <a:spcPct val="107400"/>
                        </a:lnSpc>
                        <a:spcBef>
                          <a:spcPts val="110"/>
                        </a:spcBef>
                      </a:pPr>
                      <a:r>
                        <a:rPr lang="en-GB" sz="1000" b="0" spc="-10" dirty="0">
                          <a:solidFill>
                            <a:schemeClr val="tx1"/>
                          </a:solidFill>
                          <a:highlight>
                            <a:srgbClr val="FFFF00"/>
                          </a:highlight>
                          <a:latin typeface="Arial"/>
                          <a:cs typeface="Arial"/>
                        </a:rPr>
                        <a:t>CONFIRM NO METASTATIC DISEASE</a:t>
                      </a:r>
                    </a:p>
                    <a:p>
                      <a:pPr marL="12700" marR="5080">
                        <a:lnSpc>
                          <a:spcPct val="107400"/>
                        </a:lnSpc>
                        <a:spcBef>
                          <a:spcPts val="110"/>
                        </a:spcBef>
                      </a:pPr>
                      <a:endParaRPr lang="en-GB" sz="1000" b="1" spc="-10" dirty="0">
                        <a:solidFill>
                          <a:schemeClr val="tx1"/>
                        </a:solidFill>
                        <a:highlight>
                          <a:srgbClr val="FFFF00"/>
                        </a:highlight>
                        <a:latin typeface="Arial"/>
                        <a:cs typeface="Arial"/>
                      </a:endParaRPr>
                    </a:p>
                    <a:p>
                      <a:pPr marL="12700" marR="5080">
                        <a:lnSpc>
                          <a:spcPct val="107400"/>
                        </a:lnSpc>
                        <a:spcBef>
                          <a:spcPts val="110"/>
                        </a:spcBef>
                      </a:pPr>
                      <a:r>
                        <a:rPr lang="en-GB" sz="1000" b="1" u="sng" spc="-10" dirty="0">
                          <a:solidFill>
                            <a:schemeClr val="tx1"/>
                          </a:solidFill>
                          <a:highlight>
                            <a:srgbClr val="FFFF00"/>
                          </a:highlight>
                          <a:latin typeface="Arial"/>
                          <a:cs typeface="Arial"/>
                        </a:rPr>
                        <a:t>Low Risk T1b (curative):</a:t>
                      </a:r>
                    </a:p>
                    <a:p>
                      <a:pPr marL="12700" marR="5080">
                        <a:lnSpc>
                          <a:spcPct val="107400"/>
                        </a:lnSpc>
                        <a:spcBef>
                          <a:spcPts val="110"/>
                        </a:spcBef>
                      </a:pPr>
                      <a:r>
                        <a:rPr lang="en-GB" sz="1000" b="0" spc="-10" dirty="0">
                          <a:solidFill>
                            <a:schemeClr val="tx1"/>
                          </a:solidFill>
                          <a:highlight>
                            <a:srgbClr val="FFFF00"/>
                          </a:highlight>
                          <a:latin typeface="Arial"/>
                          <a:cs typeface="Arial"/>
                        </a:rPr>
                        <a:t>Adjunctive Tx generally not recommended – discuss in OPC</a:t>
                      </a:r>
                    </a:p>
                    <a:p>
                      <a:pPr marL="184150" marR="5080" indent="-171450">
                        <a:lnSpc>
                          <a:spcPct val="107400"/>
                        </a:lnSpc>
                        <a:spcBef>
                          <a:spcPts val="110"/>
                        </a:spcBef>
                        <a:buFont typeface="Arial" panose="020B0604020202020204" pitchFamily="34" charset="0"/>
                        <a:buChar char="•"/>
                      </a:pPr>
                      <a:r>
                        <a:rPr lang="en-GB" sz="1000" b="0" spc="-10" dirty="0">
                          <a:solidFill>
                            <a:schemeClr val="tx1"/>
                          </a:solidFill>
                          <a:highlight>
                            <a:srgbClr val="FFFF00"/>
                          </a:highlight>
                          <a:latin typeface="Arial"/>
                          <a:cs typeface="Arial"/>
                        </a:rPr>
                        <a:t>Endoscopic Surveillance (see protocol) +/- (CT surveillance if poorly differentiated T1a &lt;2cm)</a:t>
                      </a:r>
                    </a:p>
                    <a:p>
                      <a:pPr marL="12700" marR="5080">
                        <a:lnSpc>
                          <a:spcPct val="107400"/>
                        </a:lnSpc>
                        <a:spcBef>
                          <a:spcPts val="110"/>
                        </a:spcBef>
                      </a:pPr>
                      <a:endParaRPr lang="en-GB" sz="1000" b="1" spc="-10" dirty="0">
                        <a:solidFill>
                          <a:schemeClr val="tx1"/>
                        </a:solidFill>
                        <a:highlight>
                          <a:srgbClr val="FFFF00"/>
                        </a:highlight>
                        <a:latin typeface="Arial"/>
                        <a:cs typeface="Arial"/>
                      </a:endParaRPr>
                    </a:p>
                    <a:p>
                      <a:pPr marL="12700" marR="5080">
                        <a:lnSpc>
                          <a:spcPct val="107400"/>
                        </a:lnSpc>
                        <a:spcBef>
                          <a:spcPts val="110"/>
                        </a:spcBef>
                      </a:pPr>
                      <a:r>
                        <a:rPr lang="en-GB" sz="1000" b="1" u="sng" spc="-10" dirty="0">
                          <a:solidFill>
                            <a:schemeClr val="tx1"/>
                          </a:solidFill>
                          <a:highlight>
                            <a:srgbClr val="FFFF00"/>
                          </a:highlight>
                          <a:latin typeface="Arial"/>
                          <a:cs typeface="Arial"/>
                        </a:rPr>
                        <a:t>High Risk T1a / T1b (non curative):</a:t>
                      </a:r>
                    </a:p>
                    <a:p>
                      <a:pPr marL="12700" marR="5080">
                        <a:lnSpc>
                          <a:spcPct val="107400"/>
                        </a:lnSpc>
                        <a:spcBef>
                          <a:spcPts val="110"/>
                        </a:spcBef>
                      </a:pPr>
                      <a:r>
                        <a:rPr lang="en-GB" sz="1000" b="0" spc="-10" dirty="0">
                          <a:solidFill>
                            <a:schemeClr val="tx1"/>
                          </a:solidFill>
                          <a:highlight>
                            <a:srgbClr val="FFFF00"/>
                          </a:highlight>
                          <a:latin typeface="Arial"/>
                          <a:cs typeface="Arial"/>
                        </a:rPr>
                        <a:t>Adjunctive Tx recommended – discuss in OPC</a:t>
                      </a:r>
                    </a:p>
                    <a:p>
                      <a:pPr marL="184150" marR="5080" indent="-171450">
                        <a:lnSpc>
                          <a:spcPct val="107400"/>
                        </a:lnSpc>
                        <a:spcBef>
                          <a:spcPts val="110"/>
                        </a:spcBef>
                        <a:buFont typeface="Arial" panose="020B0604020202020204" pitchFamily="34" charset="0"/>
                        <a:buChar char="•"/>
                      </a:pPr>
                      <a:r>
                        <a:rPr lang="en-GB" sz="1000" b="0" spc="-10" dirty="0">
                          <a:solidFill>
                            <a:schemeClr val="tx1"/>
                          </a:solidFill>
                          <a:highlight>
                            <a:srgbClr val="FFFF00"/>
                          </a:highlight>
                          <a:latin typeface="Arial"/>
                          <a:cs typeface="Arial"/>
                        </a:rPr>
                        <a:t>Surgery/Chemotherapy Vs Endoscopic Surveillance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1" spc="-10" dirty="0">
                          <a:solidFill>
                            <a:schemeClr val="tx1"/>
                          </a:solidFill>
                          <a:highlight>
                            <a:srgbClr val="00FF00"/>
                          </a:highlight>
                          <a:latin typeface="Arial"/>
                          <a:cs typeface="Arial"/>
                        </a:rPr>
                        <a:t>Endoscopic Surveillance (see protocol)</a:t>
                      </a:r>
                      <a:endParaRPr lang="en-GB" sz="1000" b="1" dirty="0">
                        <a:solidFill>
                          <a:schemeClr val="tx1"/>
                        </a:solidFill>
                        <a:highlight>
                          <a:srgbClr val="00FF00"/>
                        </a:highlight>
                        <a:latin typeface="Arial" panose="020B0604020202020204" pitchFamily="34" charset="0"/>
                        <a:cs typeface="Arial" panose="020B0604020202020204" pitchFamily="34" charset="0"/>
                      </a:endParaRPr>
                    </a:p>
                  </a:txBody>
                  <a:tcPr>
                    <a:lnT w="38100" cap="flat" cmpd="sng" algn="ctr">
                      <a:noFill/>
                      <a:prstDash val="solid"/>
                      <a:round/>
                      <a:headEnd type="none" w="med" len="med"/>
                      <a:tailEnd type="none" w="med" len="med"/>
                    </a:lnT>
                    <a:lnB w="12700" cap="flat" cmpd="sng" algn="ctr">
                      <a:solidFill>
                        <a:srgbClr val="486A7A"/>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1" dirty="0">
                          <a:latin typeface="Arial" panose="020B0604020202020204" pitchFamily="34" charset="0"/>
                          <a:cs typeface="Arial" panose="020B0604020202020204" pitchFamily="34" charset="0"/>
                        </a:rPr>
                        <a:t>Please ensure MDT Referral Proforma is completed in full.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1" dirty="0">
                          <a:latin typeface="Arial" panose="020B0604020202020204" pitchFamily="34" charset="0"/>
                          <a:cs typeface="Arial" panose="020B0604020202020204" pitchFamily="34" charset="0"/>
                        </a:rPr>
                        <a:t>Investigations: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Arial" panose="020B0604020202020204" pitchFamily="34" charset="0"/>
                          <a:cs typeface="Arial" panose="020B0604020202020204" pitchFamily="34" charset="0"/>
                        </a:rPr>
                        <a:t>Gastroscopy Report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Arial" panose="020B0604020202020204" pitchFamily="34" charset="0"/>
                          <a:cs typeface="Arial" panose="020B0604020202020204" pitchFamily="34" charset="0"/>
                        </a:rPr>
                        <a:t>Histology Report (reported by 2 x GI Pathologists)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1" dirty="0">
                          <a:latin typeface="Arial" panose="020B0604020202020204" pitchFamily="34" charset="0"/>
                          <a:cs typeface="Arial" panose="020B0604020202020204" pitchFamily="34" charset="0"/>
                        </a:rPr>
                        <a:t>Clinical Details: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Arial" panose="020B0604020202020204" pitchFamily="34" charset="0"/>
                          <a:cs typeface="Arial" panose="020B0604020202020204" pitchFamily="34" charset="0"/>
                        </a:rPr>
                        <a:t>Performance Status (WHO)</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Arial" panose="020B0604020202020204" pitchFamily="34" charset="0"/>
                          <a:cs typeface="Arial" panose="020B0604020202020204" pitchFamily="34" charset="0"/>
                        </a:rPr>
                        <a:t>Frailty Score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Arial" panose="020B0604020202020204" pitchFamily="34" charset="0"/>
                          <a:cs typeface="Arial" panose="020B0604020202020204" pitchFamily="34" charset="0"/>
                        </a:rPr>
                        <a:t>Co-Morbidities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b="0" dirty="0">
                        <a:latin typeface="Arial" panose="020B0604020202020204" pitchFamily="34" charset="0"/>
                        <a:cs typeface="Arial" panose="020B0604020202020204" pitchFamily="34" charset="0"/>
                      </a:endParaRPr>
                    </a:p>
                    <a:p>
                      <a:pPr marL="12700" marR="5080">
                        <a:lnSpc>
                          <a:spcPct val="100000"/>
                        </a:lnSpc>
                        <a:spcBef>
                          <a:spcPts val="0"/>
                        </a:spcBef>
                      </a:pPr>
                      <a:r>
                        <a:rPr lang="en-GB" sz="1000" b="1" dirty="0">
                          <a:solidFill>
                            <a:schemeClr val="tx1"/>
                          </a:solidFill>
                          <a:latin typeface="Arial"/>
                          <a:cs typeface="Arial"/>
                        </a:rPr>
                        <a:t>Please refer to the BSG guidance and ESGE Guidance for further details</a:t>
                      </a:r>
                    </a:p>
                    <a:p>
                      <a:pPr marL="12700" marR="5080" lvl="0" indent="0" algn="l" defTabSz="914400" rtl="0" eaLnBrk="1" fontAlgn="auto" latinLnBrk="0" hangingPunct="1">
                        <a:lnSpc>
                          <a:spcPct val="100000"/>
                        </a:lnSpc>
                        <a:spcBef>
                          <a:spcPts val="0"/>
                        </a:spcBef>
                        <a:spcAft>
                          <a:spcPts val="0"/>
                        </a:spcAft>
                        <a:buClrTx/>
                        <a:buSzTx/>
                        <a:buFontTx/>
                        <a:buNone/>
                        <a:tabLst/>
                        <a:defRPr/>
                      </a:pPr>
                      <a:r>
                        <a:rPr lang="en-GB" sz="1000" i="1" dirty="0">
                          <a:solidFill>
                            <a:srgbClr val="00B0F0"/>
                          </a:solidFill>
                          <a:latin typeface="Arial" panose="020B0604020202020204" pitchFamily="34" charset="0"/>
                          <a:cs typeface="Arial" panose="020B0604020202020204" pitchFamily="34" charset="0"/>
                          <a:hlinkClick r:id="rId3"/>
                        </a:rPr>
                        <a:t>https://www.bsg.org.uk/clinical-resource/Barrett%E2%80%99s-oesophagus-and-stage-1-oesophageal-adeno</a:t>
                      </a:r>
                      <a:endParaRPr lang="en-GB" sz="1000" i="1" dirty="0">
                        <a:solidFill>
                          <a:srgbClr val="00B0F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1" dirty="0">
                          <a:solidFill>
                            <a:schemeClr val="tx1"/>
                          </a:solidFill>
                          <a:latin typeface="Arial" panose="020B0604020202020204" pitchFamily="34" charset="0"/>
                          <a:cs typeface="Arial" panose="020B0604020202020204" pitchFamily="34" charset="0"/>
                          <a:hlinkClick r:id="rId4"/>
                        </a:rPr>
                        <a:t>https://www.esge.com/assets/downloads/pdfs/guidelines/2022_a-1811-7025.pdf</a:t>
                      </a:r>
                      <a:r>
                        <a:rPr lang="en-GB" sz="1000" b="0" i="1" dirty="0">
                          <a:solidFill>
                            <a:schemeClr val="tx1"/>
                          </a:solidFill>
                          <a:latin typeface="Arial" panose="020B0604020202020204" pitchFamily="34" charset="0"/>
                          <a:cs typeface="Arial" panose="020B0604020202020204" pitchFamily="34" charset="0"/>
                        </a:rPr>
                        <a:t> </a:t>
                      </a:r>
                      <a:endParaRPr lang="en-GB" sz="1000" b="0" dirty="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GB" sz="1000" dirty="0">
                        <a:latin typeface="Arial" panose="020B0604020202020204" pitchFamily="34" charset="0"/>
                        <a:cs typeface="Arial" panose="020B0604020202020204" pitchFamily="34" charset="0"/>
                      </a:endParaRPr>
                    </a:p>
                  </a:txBody>
                  <a:tcPr>
                    <a:lnT w="38100" cap="flat" cmpd="sng" algn="ctr">
                      <a:noFill/>
                      <a:prstDash val="solid"/>
                      <a:round/>
                      <a:headEnd type="none" w="med" len="med"/>
                      <a:tailEnd type="none" w="med" len="med"/>
                    </a:lnT>
                    <a:lnB w="12700" cap="flat" cmpd="sng" algn="ctr">
                      <a:solidFill>
                        <a:srgbClr val="486A7A"/>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62365451"/>
                  </a:ext>
                </a:extLst>
              </a:tr>
            </a:tbl>
          </a:graphicData>
        </a:graphic>
      </p:graphicFrame>
      <p:sp>
        <p:nvSpPr>
          <p:cNvPr id="26" name="Rectangle: Rounded Corners 25">
            <a:extLst>
              <a:ext uri="{FF2B5EF4-FFF2-40B4-BE49-F238E27FC236}">
                <a16:creationId xmlns:a16="http://schemas.microsoft.com/office/drawing/2014/main" id="{D9CAE192-0DCD-476B-86CC-F9CF7790B2C9}"/>
              </a:ext>
            </a:extLst>
          </p:cNvPr>
          <p:cNvSpPr/>
          <p:nvPr/>
        </p:nvSpPr>
        <p:spPr>
          <a:xfrm rot="16200000">
            <a:off x="-305034" y="5706485"/>
            <a:ext cx="1596008" cy="639669"/>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Arial" panose="020B0604020202020204" pitchFamily="34" charset="0"/>
                <a:cs typeface="Arial" panose="020B0604020202020204" pitchFamily="34" charset="0"/>
              </a:rPr>
              <a:t>Links to Relevant Documents </a:t>
            </a:r>
            <a:endParaRPr lang="en-GB" sz="1000" dirty="0">
              <a:solidFill>
                <a:schemeClr val="tx1"/>
              </a:solidFill>
              <a:latin typeface="Arial" panose="020B0604020202020204" pitchFamily="34" charset="0"/>
              <a:cs typeface="Arial" panose="020B0604020202020204" pitchFamily="34" charset="0"/>
            </a:endParaRPr>
          </a:p>
        </p:txBody>
      </p:sp>
      <p:sp>
        <p:nvSpPr>
          <p:cNvPr id="22" name="Rectangle: Rounded Corners 21">
            <a:extLst>
              <a:ext uri="{FF2B5EF4-FFF2-40B4-BE49-F238E27FC236}">
                <a16:creationId xmlns:a16="http://schemas.microsoft.com/office/drawing/2014/main" id="{1B08647F-BEB2-4D9C-BD62-7A297D55F1D2}"/>
              </a:ext>
            </a:extLst>
          </p:cNvPr>
          <p:cNvSpPr/>
          <p:nvPr/>
        </p:nvSpPr>
        <p:spPr>
          <a:xfrm>
            <a:off x="887924" y="5694721"/>
            <a:ext cx="11008433"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10488613" algn="l"/>
              </a:tabLst>
            </a:pPr>
            <a:r>
              <a:rPr lang="en-GB" sz="1000" b="1" dirty="0">
                <a:solidFill>
                  <a:schemeClr val="tx1"/>
                </a:solidFill>
                <a:latin typeface="Arial" panose="020B0604020202020204" pitchFamily="34" charset="0"/>
                <a:cs typeface="Arial" panose="020B0604020202020204" pitchFamily="34" charset="0"/>
              </a:rPr>
              <a:t>Nutritional Guidelines: </a:t>
            </a:r>
            <a:r>
              <a:rPr lang="en-GB" sz="1000" i="1" dirty="0">
                <a:solidFill>
                  <a:schemeClr val="tx1"/>
                </a:solidFill>
                <a:latin typeface="Arial" panose="020B0604020202020204" pitchFamily="34" charset="0"/>
                <a:cs typeface="Arial" panose="020B0604020202020204" pitchFamily="34" charset="0"/>
              </a:rPr>
              <a:t>Document still in development</a:t>
            </a:r>
            <a:endParaRPr lang="en-GB" sz="1000" dirty="0">
              <a:solidFill>
                <a:schemeClr val="tx1"/>
              </a:solidFill>
              <a:latin typeface="Arial" panose="020B0604020202020204" pitchFamily="34" charset="0"/>
              <a:cs typeface="Arial" panose="020B0604020202020204" pitchFamily="34" charset="0"/>
            </a:endParaRPr>
          </a:p>
        </p:txBody>
      </p:sp>
      <p:sp>
        <p:nvSpPr>
          <p:cNvPr id="6" name="Rectangle: Rounded Corners 5">
            <a:extLst>
              <a:ext uri="{FF2B5EF4-FFF2-40B4-BE49-F238E27FC236}">
                <a16:creationId xmlns:a16="http://schemas.microsoft.com/office/drawing/2014/main" id="{AB866474-D992-B833-F64E-2E5AECE78DA4}"/>
              </a:ext>
            </a:extLst>
          </p:cNvPr>
          <p:cNvSpPr/>
          <p:nvPr/>
        </p:nvSpPr>
        <p:spPr>
          <a:xfrm>
            <a:off x="887924" y="5924490"/>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latin typeface="Arial" panose="020B0604020202020204" pitchFamily="34" charset="0"/>
                <a:cs typeface="Arial" panose="020B0604020202020204" pitchFamily="34" charset="0"/>
              </a:rPr>
              <a:t>G-NET Pathway: </a:t>
            </a:r>
            <a:r>
              <a:rPr lang="en-GB" sz="1000" dirty="0" err="1">
                <a:latin typeface="Arial" panose="020B0604020202020204" pitchFamily="34" charset="0"/>
                <a:cs typeface="Arial" panose="020B0604020202020204" pitchFamily="34" charset="0"/>
                <a:hlinkClick r:id="rId5"/>
              </a:rPr>
              <a:t>Oesophago</a:t>
            </a:r>
            <a:r>
              <a:rPr lang="en-GB" sz="1000" dirty="0">
                <a:latin typeface="Arial" panose="020B0604020202020204" pitchFamily="34" charset="0"/>
                <a:cs typeface="Arial" panose="020B0604020202020204" pitchFamily="34" charset="0"/>
                <a:hlinkClick r:id="rId5"/>
              </a:rPr>
              <a:t>-gastric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931344FE-F0AE-52B8-1EEF-F47931996371}"/>
              </a:ext>
            </a:extLst>
          </p:cNvPr>
          <p:cNvSpPr/>
          <p:nvPr/>
        </p:nvSpPr>
        <p:spPr>
          <a:xfrm>
            <a:off x="887924" y="6154258"/>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latin typeface="Arial" panose="020B0604020202020204" pitchFamily="34" charset="0"/>
                <a:cs typeface="Arial" panose="020B0604020202020204" pitchFamily="34" charset="0"/>
              </a:rPr>
              <a:t>MDT Referral Proforma: </a:t>
            </a:r>
            <a:r>
              <a:rPr lang="en-GB" sz="1000" dirty="0" err="1">
                <a:latin typeface="Arial" panose="020B0604020202020204" pitchFamily="34" charset="0"/>
                <a:cs typeface="Arial" panose="020B0604020202020204" pitchFamily="34" charset="0"/>
                <a:hlinkClick r:id="rId5"/>
              </a:rPr>
              <a:t>Oesophago</a:t>
            </a:r>
            <a:r>
              <a:rPr lang="en-GB" sz="1000" dirty="0">
                <a:latin typeface="Arial" panose="020B0604020202020204" pitchFamily="34" charset="0"/>
                <a:cs typeface="Arial" panose="020B0604020202020204" pitchFamily="34" charset="0"/>
                <a:hlinkClick r:id="rId5"/>
              </a:rPr>
              <a:t>-gastric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sp>
        <p:nvSpPr>
          <p:cNvPr id="12" name="Rectangle: Rounded Corners 11">
            <a:extLst>
              <a:ext uri="{FF2B5EF4-FFF2-40B4-BE49-F238E27FC236}">
                <a16:creationId xmlns:a16="http://schemas.microsoft.com/office/drawing/2014/main" id="{C9702A97-7A39-C6C1-37D8-3696D7A630D2}"/>
              </a:ext>
            </a:extLst>
          </p:cNvPr>
          <p:cNvSpPr/>
          <p:nvPr/>
        </p:nvSpPr>
        <p:spPr>
          <a:xfrm>
            <a:off x="887924" y="6613795"/>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10488613" algn="l"/>
              </a:tabLst>
            </a:pPr>
            <a:endParaRPr lang="en-GB" sz="1000" dirty="0">
              <a:solidFill>
                <a:schemeClr val="tx1"/>
              </a:solidFill>
              <a:latin typeface="Arial" panose="020B0604020202020204" pitchFamily="34" charset="0"/>
              <a:cs typeface="Arial" panose="020B0604020202020204" pitchFamily="34" charset="0"/>
            </a:endParaRPr>
          </a:p>
        </p:txBody>
      </p:sp>
      <p:pic>
        <p:nvPicPr>
          <p:cNvPr id="5" name="Picture 4" descr="A black background with blue and white text&#10;&#10;Description automatically generated">
            <a:extLst>
              <a:ext uri="{FF2B5EF4-FFF2-40B4-BE49-F238E27FC236}">
                <a16:creationId xmlns:a16="http://schemas.microsoft.com/office/drawing/2014/main" id="{E2C9B800-B6BE-23F2-F2B3-9AF1B8E7AC4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77898" y="130503"/>
            <a:ext cx="1410478" cy="513309"/>
          </a:xfrm>
          <a:prstGeom prst="rect">
            <a:avLst/>
          </a:prstGeom>
        </p:spPr>
      </p:pic>
      <p:pic>
        <p:nvPicPr>
          <p:cNvPr id="9" name="Picture 8" descr="A group of colorful hexagons&#10;&#10;Description automatically generated">
            <a:extLst>
              <a:ext uri="{FF2B5EF4-FFF2-40B4-BE49-F238E27FC236}">
                <a16:creationId xmlns:a16="http://schemas.microsoft.com/office/drawing/2014/main" id="{BF4DAF40-EFC3-9DD9-23BF-5C62FB2CE32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73134" y="102639"/>
            <a:ext cx="979815" cy="578496"/>
          </a:xfrm>
          <a:prstGeom prst="rect">
            <a:avLst/>
          </a:prstGeom>
        </p:spPr>
      </p:pic>
      <p:sp>
        <p:nvSpPr>
          <p:cNvPr id="14" name="Rectangle: Rounded Corners 13">
            <a:extLst>
              <a:ext uri="{FF2B5EF4-FFF2-40B4-BE49-F238E27FC236}">
                <a16:creationId xmlns:a16="http://schemas.microsoft.com/office/drawing/2014/main" id="{6477AA99-1152-8AC6-6E45-1085927F774B}"/>
              </a:ext>
            </a:extLst>
          </p:cNvPr>
          <p:cNvSpPr/>
          <p:nvPr/>
        </p:nvSpPr>
        <p:spPr>
          <a:xfrm>
            <a:off x="3850689" y="20731"/>
            <a:ext cx="6356677" cy="742019"/>
          </a:xfrm>
          <a:prstGeom prst="roundRect">
            <a:avLst/>
          </a:prstGeom>
          <a:solidFill>
            <a:srgbClr val="005EB8"/>
          </a:solidFill>
          <a:ln>
            <a:solidFill>
              <a:srgbClr val="005EB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b="1" dirty="0">
                <a:latin typeface="Arial" panose="020B0604020202020204" pitchFamily="34" charset="0"/>
                <a:cs typeface="Arial" panose="020B0604020202020204" pitchFamily="34" charset="0"/>
              </a:rPr>
              <a:t>Group 5: </a:t>
            </a:r>
            <a:r>
              <a:rPr lang="en-US" sz="1000" b="1" dirty="0" err="1">
                <a:latin typeface="Arial" panose="020B0604020202020204" pitchFamily="34" charset="0"/>
                <a:cs typeface="Arial" panose="020B0604020202020204" pitchFamily="34" charset="0"/>
              </a:rPr>
              <a:t>Endotherapy</a:t>
            </a:r>
            <a:r>
              <a:rPr lang="en-US" sz="1000" b="1" dirty="0">
                <a:latin typeface="Arial" panose="020B0604020202020204" pitchFamily="34" charset="0"/>
                <a:cs typeface="Arial" panose="020B0604020202020204" pitchFamily="34" charset="0"/>
              </a:rPr>
              <a:t>: Gastric Lesion Dysplasia/T1 Cancer</a:t>
            </a:r>
          </a:p>
          <a:p>
            <a:pPr algn="ctr"/>
            <a:r>
              <a:rPr lang="en-US" sz="1000" dirty="0">
                <a:latin typeface="Arial" panose="020B0604020202020204" pitchFamily="34" charset="0"/>
                <a:cs typeface="Arial" panose="020B0604020202020204" pitchFamily="34" charset="0"/>
              </a:rPr>
              <a:t>INCLUDING: Gastric Adenoma’s/Early Gastric Cancers (T1)/Hyperplastic or Fundic Gland Polyps (FGPs) with Dysplasia. </a:t>
            </a:r>
          </a:p>
          <a:p>
            <a:pPr algn="ctr"/>
            <a:r>
              <a:rPr lang="en-US" sz="1000" dirty="0">
                <a:latin typeface="Arial" panose="020B0604020202020204" pitchFamily="34" charset="0"/>
                <a:cs typeface="Arial" panose="020B0604020202020204" pitchFamily="34" charset="0"/>
              </a:rPr>
              <a:t>EXCLUDING: G-NET’s/Benign Hyperplastic or FGPs/Adenoma’s &lt;10mm with Low Grade Dysplasia amendable to local EMR/Submucosal Lesions </a:t>
            </a:r>
            <a:endParaRPr lang="en-GB" sz="1000" dirty="0">
              <a:latin typeface="Arial" panose="020B0604020202020204" pitchFamily="34" charset="0"/>
              <a:cs typeface="Arial" panose="020B0604020202020204" pitchFamily="34" charset="0"/>
            </a:endParaRPr>
          </a:p>
        </p:txBody>
      </p:sp>
      <p:sp>
        <p:nvSpPr>
          <p:cNvPr id="2" name="Rectangle: Rounded Corners 1">
            <a:extLst>
              <a:ext uri="{FF2B5EF4-FFF2-40B4-BE49-F238E27FC236}">
                <a16:creationId xmlns:a16="http://schemas.microsoft.com/office/drawing/2014/main" id="{12B6E39C-18E8-4D4B-8030-81A97418D58F}"/>
              </a:ext>
            </a:extLst>
          </p:cNvPr>
          <p:cNvSpPr/>
          <p:nvPr/>
        </p:nvSpPr>
        <p:spPr>
          <a:xfrm>
            <a:off x="1188099" y="152401"/>
            <a:ext cx="2562807" cy="503853"/>
          </a:xfrm>
          <a:prstGeom prst="roundRect">
            <a:avLst/>
          </a:prstGeom>
          <a:solidFill>
            <a:srgbClr val="005EB8"/>
          </a:solidFill>
          <a:ln>
            <a:solidFill>
              <a:srgbClr val="005EB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latin typeface="Arial" panose="020B0604020202020204" pitchFamily="34" charset="0"/>
                <a:cs typeface="Arial" panose="020B0604020202020204" pitchFamily="34" charset="0"/>
              </a:rPr>
              <a:t>Diagnostic Bundles</a:t>
            </a:r>
            <a:endParaRPr lang="en-GB" sz="2000" b="1" dirty="0">
              <a:latin typeface="Arial" panose="020B0604020202020204" pitchFamily="34" charset="0"/>
              <a:cs typeface="Arial" panose="020B0604020202020204" pitchFamily="34" charset="0"/>
            </a:endParaRPr>
          </a:p>
        </p:txBody>
      </p:sp>
      <p:sp>
        <p:nvSpPr>
          <p:cNvPr id="3" name="Rectangle: Rounded Corners 2">
            <a:extLst>
              <a:ext uri="{FF2B5EF4-FFF2-40B4-BE49-F238E27FC236}">
                <a16:creationId xmlns:a16="http://schemas.microsoft.com/office/drawing/2014/main" id="{F0A5E891-1D08-E1B3-06A6-BE69C0239B46}"/>
              </a:ext>
            </a:extLst>
          </p:cNvPr>
          <p:cNvSpPr/>
          <p:nvPr/>
        </p:nvSpPr>
        <p:spPr>
          <a:xfrm>
            <a:off x="879576" y="5467734"/>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10488613" algn="l"/>
              </a:tabLst>
            </a:pPr>
            <a:r>
              <a:rPr lang="en-GB" sz="1000" b="1" dirty="0">
                <a:solidFill>
                  <a:schemeClr val="tx1"/>
                </a:solidFill>
                <a:latin typeface="Arial" panose="020B0604020202020204" pitchFamily="34" charset="0"/>
                <a:cs typeface="Arial" panose="020B0604020202020204" pitchFamily="34" charset="0"/>
              </a:rPr>
              <a:t>Submucosal Lesion Pathway: </a:t>
            </a:r>
            <a:r>
              <a:rPr lang="en-GB" sz="1000" dirty="0" err="1">
                <a:latin typeface="Arial" panose="020B0604020202020204" pitchFamily="34" charset="0"/>
                <a:cs typeface="Arial" panose="020B0604020202020204" pitchFamily="34" charset="0"/>
                <a:hlinkClick r:id="rId5"/>
              </a:rPr>
              <a:t>Oesophago</a:t>
            </a:r>
            <a:r>
              <a:rPr lang="en-GB" sz="1000" dirty="0">
                <a:latin typeface="Arial" panose="020B0604020202020204" pitchFamily="34" charset="0"/>
                <a:cs typeface="Arial" panose="020B0604020202020204" pitchFamily="34" charset="0"/>
                <a:hlinkClick r:id="rId5"/>
              </a:rPr>
              <a:t>-gastric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707881D4-0083-400D-34E8-0B209805A233}"/>
              </a:ext>
            </a:extLst>
          </p:cNvPr>
          <p:cNvSpPr/>
          <p:nvPr/>
        </p:nvSpPr>
        <p:spPr>
          <a:xfrm>
            <a:off x="887557" y="5237965"/>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latin typeface="Arial" panose="020B0604020202020204" pitchFamily="34" charset="0"/>
                <a:cs typeface="Arial" panose="020B0604020202020204" pitchFamily="34" charset="0"/>
              </a:rPr>
              <a:t>Gastric Polyp Pathway: </a:t>
            </a:r>
            <a:r>
              <a:rPr lang="en-GB" sz="1000" dirty="0">
                <a:latin typeface="Arial" panose="020B0604020202020204" pitchFamily="34" charset="0"/>
                <a:cs typeface="Arial" panose="020B0604020202020204" pitchFamily="34" charset="0"/>
                <a:hlinkClick r:id="rId5"/>
              </a:rPr>
              <a:t>Oesophago-gastric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sp>
        <p:nvSpPr>
          <p:cNvPr id="13" name="Rectangle: Rounded Corners 12">
            <a:extLst>
              <a:ext uri="{FF2B5EF4-FFF2-40B4-BE49-F238E27FC236}">
                <a16:creationId xmlns:a16="http://schemas.microsoft.com/office/drawing/2014/main" id="{B0DF750D-ED78-9134-B41E-49D04988411A}"/>
              </a:ext>
            </a:extLst>
          </p:cNvPr>
          <p:cNvSpPr/>
          <p:nvPr/>
        </p:nvSpPr>
        <p:spPr>
          <a:xfrm>
            <a:off x="879576" y="6381246"/>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highlight>
                  <a:srgbClr val="00FF00"/>
                </a:highlight>
                <a:latin typeface="Arial" panose="020B0604020202020204" pitchFamily="34" charset="0"/>
                <a:cs typeface="Arial" panose="020B0604020202020204" pitchFamily="34" charset="0"/>
              </a:rPr>
              <a:t>Surveillance Protocol Post Endoscopic Treatment</a:t>
            </a:r>
            <a:r>
              <a:rPr lang="en-GB" sz="1000" b="1" dirty="0">
                <a:solidFill>
                  <a:schemeClr val="tx1"/>
                </a:solidFill>
                <a:latin typeface="Arial" panose="020B0604020202020204" pitchFamily="34" charset="0"/>
                <a:cs typeface="Arial" panose="020B0604020202020204" pitchFamily="34" charset="0"/>
              </a:rPr>
              <a:t>: </a:t>
            </a:r>
            <a:r>
              <a:rPr lang="en-GB" sz="1000" dirty="0">
                <a:latin typeface="Arial" panose="020B0604020202020204" pitchFamily="34" charset="0"/>
                <a:cs typeface="Arial" panose="020B0604020202020204" pitchFamily="34" charset="0"/>
                <a:hlinkClick r:id="rId5"/>
              </a:rPr>
              <a:t>Oesophago-gastric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sp>
        <p:nvSpPr>
          <p:cNvPr id="8" name="Rectangle: Rounded Corners 7">
            <a:extLst>
              <a:ext uri="{FF2B5EF4-FFF2-40B4-BE49-F238E27FC236}">
                <a16:creationId xmlns:a16="http://schemas.microsoft.com/office/drawing/2014/main" id="{FC8DC5A1-43A9-5EA7-C9A2-8FA13F70BADB}"/>
              </a:ext>
            </a:extLst>
          </p:cNvPr>
          <p:cNvSpPr/>
          <p:nvPr/>
        </p:nvSpPr>
        <p:spPr>
          <a:xfrm>
            <a:off x="879576" y="6613795"/>
            <a:ext cx="11008433"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10488613" algn="l"/>
              </a:tabLst>
            </a:pPr>
            <a:r>
              <a:rPr lang="en-GB" sz="1000" b="1" dirty="0">
                <a:solidFill>
                  <a:schemeClr val="tx1"/>
                </a:solidFill>
                <a:highlight>
                  <a:srgbClr val="FFFF00"/>
                </a:highlight>
                <a:latin typeface="Arial" panose="020B0604020202020204" pitchFamily="34" charset="0"/>
                <a:cs typeface="Arial" panose="020B0604020202020204" pitchFamily="34" charset="0"/>
              </a:rPr>
              <a:t>Surveillance Protocol High Risk T1a/T1b and Low risk T1b</a:t>
            </a:r>
            <a:r>
              <a:rPr lang="en-GB" sz="1000" b="1" dirty="0">
                <a:solidFill>
                  <a:schemeClr val="tx1"/>
                </a:solidFill>
                <a:latin typeface="Arial" panose="020B0604020202020204" pitchFamily="34" charset="0"/>
                <a:cs typeface="Arial" panose="020B0604020202020204" pitchFamily="34" charset="0"/>
              </a:rPr>
              <a:t>: </a:t>
            </a:r>
            <a:r>
              <a:rPr lang="en-GB" sz="1000" dirty="0" err="1">
                <a:latin typeface="Arial" panose="020B0604020202020204" pitchFamily="34" charset="0"/>
                <a:cs typeface="Arial" panose="020B0604020202020204" pitchFamily="34" charset="0"/>
                <a:hlinkClick r:id="rId5"/>
              </a:rPr>
              <a:t>Oesophago</a:t>
            </a:r>
            <a:r>
              <a:rPr lang="en-GB" sz="1000" dirty="0">
                <a:latin typeface="Arial" panose="020B0604020202020204" pitchFamily="34" charset="0"/>
                <a:cs typeface="Arial" panose="020B0604020202020204" pitchFamily="34" charset="0"/>
                <a:hlinkClick r:id="rId5"/>
              </a:rPr>
              <a:t>-gastric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899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itle 34">
            <a:extLst>
              <a:ext uri="{FF2B5EF4-FFF2-40B4-BE49-F238E27FC236}">
                <a16:creationId xmlns:a16="http://schemas.microsoft.com/office/drawing/2014/main" id="{99ABEEBA-8CD4-4565-B4F5-104331D467CA}"/>
              </a:ext>
            </a:extLst>
          </p:cNvPr>
          <p:cNvSpPr>
            <a:spLocks noGrp="1"/>
          </p:cNvSpPr>
          <p:nvPr>
            <p:ph type="title" idx="4294967295"/>
          </p:nvPr>
        </p:nvSpPr>
        <p:spPr>
          <a:xfrm>
            <a:off x="285750" y="783380"/>
            <a:ext cx="11620500" cy="270933"/>
          </a:xfrm>
          <a:prstGeom prst="roundRect">
            <a:avLst/>
          </a:prstGeom>
          <a:solidFill>
            <a:srgbClr val="005EB8"/>
          </a:solidFill>
          <a:ln w="12700" cap="flat" cmpd="sng" algn="ctr">
            <a:solidFill>
              <a:srgbClr val="005EB8"/>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chemeClr val="bg1">
                    <a:lumMod val="95000"/>
                  </a:schemeClr>
                </a:solidFill>
                <a:effectLst/>
                <a:uLnTx/>
                <a:uFillTx/>
                <a:latin typeface="Arial" panose="020B0604020202020204" pitchFamily="34" charset="0"/>
                <a:ea typeface="+mn-ea"/>
                <a:cs typeface="Arial" panose="020B0604020202020204" pitchFamily="34" charset="0"/>
              </a:rPr>
              <a:t>Process</a:t>
            </a:r>
            <a:endParaRPr kumimoji="0" lang="en-GB" sz="1000" b="0" i="0" u="none" strike="noStrike" kern="1200" cap="none" spc="0" normalizeH="0" baseline="0" noProof="0" dirty="0">
              <a:ln>
                <a:noFill/>
              </a:ln>
              <a:solidFill>
                <a:schemeClr val="bg1">
                  <a:lumMod val="95000"/>
                </a:schemeClr>
              </a:solidFill>
              <a:effectLst/>
              <a:uLnTx/>
              <a:uFillTx/>
              <a:latin typeface="Arial" panose="020B0604020202020204" pitchFamily="34" charset="0"/>
              <a:ea typeface="+mn-ea"/>
              <a:cs typeface="Arial" panose="020B0604020202020204" pitchFamily="34" charset="0"/>
            </a:endParaRPr>
          </a:p>
        </p:txBody>
      </p:sp>
      <p:graphicFrame>
        <p:nvGraphicFramePr>
          <p:cNvPr id="4" name="Table 4">
            <a:extLst>
              <a:ext uri="{FF2B5EF4-FFF2-40B4-BE49-F238E27FC236}">
                <a16:creationId xmlns:a16="http://schemas.microsoft.com/office/drawing/2014/main" id="{986365F7-F353-4FB3-8625-ED888DAF3A87}"/>
              </a:ext>
            </a:extLst>
          </p:cNvPr>
          <p:cNvGraphicFramePr>
            <a:graphicFrameLocks noGrp="1"/>
          </p:cNvGraphicFramePr>
          <p:nvPr>
            <p:extLst>
              <p:ext uri="{D42A27DB-BD31-4B8C-83A1-F6EECF244321}">
                <p14:modId xmlns:p14="http://schemas.microsoft.com/office/powerpoint/2010/main" val="3242907620"/>
              </p:ext>
            </p:extLst>
          </p:nvPr>
        </p:nvGraphicFramePr>
        <p:xfrm>
          <a:off x="305626" y="1091610"/>
          <a:ext cx="11591099" cy="4049601"/>
        </p:xfrm>
        <a:graphic>
          <a:graphicData uri="http://schemas.openxmlformats.org/drawingml/2006/table">
            <a:tbl>
              <a:tblPr firstRow="1" bandRow="1">
                <a:effectLst>
                  <a:outerShdw blurRad="50800" dir="5400000" sx="49000" sy="49000" algn="ctr" rotWithShape="0">
                    <a:schemeClr val="bg2">
                      <a:alpha val="43000"/>
                    </a:schemeClr>
                  </a:outerShdw>
                </a:effectLst>
                <a:tableStyleId>{5C22544A-7EE6-4342-B048-85BDC9FD1C3A}</a:tableStyleId>
              </a:tblPr>
              <a:tblGrid>
                <a:gridCol w="2897775">
                  <a:extLst>
                    <a:ext uri="{9D8B030D-6E8A-4147-A177-3AD203B41FA5}">
                      <a16:colId xmlns:a16="http://schemas.microsoft.com/office/drawing/2014/main" val="1246038504"/>
                    </a:ext>
                  </a:extLst>
                </a:gridCol>
                <a:gridCol w="2897775">
                  <a:extLst>
                    <a:ext uri="{9D8B030D-6E8A-4147-A177-3AD203B41FA5}">
                      <a16:colId xmlns:a16="http://schemas.microsoft.com/office/drawing/2014/main" val="3195847814"/>
                    </a:ext>
                  </a:extLst>
                </a:gridCol>
                <a:gridCol w="3049791">
                  <a:extLst>
                    <a:ext uri="{9D8B030D-6E8A-4147-A177-3AD203B41FA5}">
                      <a16:colId xmlns:a16="http://schemas.microsoft.com/office/drawing/2014/main" val="1745638113"/>
                    </a:ext>
                  </a:extLst>
                </a:gridCol>
                <a:gridCol w="2745758">
                  <a:extLst>
                    <a:ext uri="{9D8B030D-6E8A-4147-A177-3AD203B41FA5}">
                      <a16:colId xmlns:a16="http://schemas.microsoft.com/office/drawing/2014/main" val="4070482318"/>
                    </a:ext>
                  </a:extLst>
                </a:gridCol>
              </a:tblGrid>
              <a:tr h="463627">
                <a:tc>
                  <a:txBody>
                    <a:bodyPr/>
                    <a:lstStyle/>
                    <a:p>
                      <a:pPr algn="ctr"/>
                      <a:r>
                        <a:rPr lang="en-GB" sz="1000" dirty="0">
                          <a:solidFill>
                            <a:schemeClr val="bg1"/>
                          </a:solidFill>
                          <a:latin typeface="Arial" panose="020B0604020202020204" pitchFamily="34" charset="0"/>
                          <a:cs typeface="Arial" panose="020B0604020202020204" pitchFamily="34" charset="0"/>
                        </a:rPr>
                        <a:t>Diagnostic Tests</a:t>
                      </a:r>
                    </a:p>
                    <a:p>
                      <a:pPr algn="ctr"/>
                      <a:r>
                        <a:rPr lang="en-GB" sz="1000" b="0" dirty="0">
                          <a:solidFill>
                            <a:schemeClr val="bg1"/>
                          </a:solidFill>
                          <a:latin typeface="Arial" panose="020B0604020202020204" pitchFamily="34" charset="0"/>
                          <a:cs typeface="Arial" panose="020B0604020202020204" pitchFamily="34" charset="0"/>
                        </a:rPr>
                        <a:t>(request simultaneously)</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tc>
                  <a:txBody>
                    <a:bodyPr/>
                    <a:lstStyle/>
                    <a:p>
                      <a:pPr algn="ctr"/>
                      <a:r>
                        <a:rPr lang="en-GB" sz="1000" b="1" kern="1200" dirty="0">
                          <a:solidFill>
                            <a:schemeClr val="lt1"/>
                          </a:solidFill>
                          <a:effectLst/>
                          <a:latin typeface="Arial" panose="020B0604020202020204" pitchFamily="34" charset="0"/>
                          <a:ea typeface="+mn-ea"/>
                          <a:cs typeface="Arial" panose="020B0604020202020204" pitchFamily="34" charset="0"/>
                        </a:rPr>
                        <a:t>Physiology Tests</a:t>
                      </a:r>
                    </a:p>
                    <a:p>
                      <a:pPr algn="ctr"/>
                      <a:r>
                        <a:rPr lang="en-GB" sz="1000" b="0" kern="1200" dirty="0">
                          <a:solidFill>
                            <a:schemeClr val="lt1"/>
                          </a:solidFill>
                          <a:effectLst/>
                          <a:latin typeface="Arial" panose="020B0604020202020204" pitchFamily="34" charset="0"/>
                          <a:ea typeface="+mn-ea"/>
                          <a:cs typeface="Arial" panose="020B0604020202020204" pitchFamily="34" charset="0"/>
                        </a:rPr>
                        <a:t>(request simultaneously)</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tc>
                  <a:txBody>
                    <a:bodyPr/>
                    <a:lstStyle/>
                    <a:p>
                      <a:pPr marL="0" indent="0" algn="ctr"/>
                      <a:r>
                        <a:rPr lang="en-GB" sz="1000" dirty="0">
                          <a:solidFill>
                            <a:schemeClr val="bg1"/>
                          </a:solidFill>
                          <a:latin typeface="Arial" panose="020B0604020202020204" pitchFamily="34" charset="0"/>
                          <a:cs typeface="Arial" panose="020B0604020202020204" pitchFamily="34" charset="0"/>
                        </a:rPr>
                        <a:t>Workup of Oligometastatic Disease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tc>
                  <a:txBody>
                    <a:bodyPr/>
                    <a:lstStyle/>
                    <a:p>
                      <a:pPr algn="ctr"/>
                      <a:r>
                        <a:rPr lang="en-GB" sz="1000" dirty="0">
                          <a:solidFill>
                            <a:schemeClr val="bg1"/>
                          </a:solidFill>
                          <a:latin typeface="Arial" panose="020B0604020202020204" pitchFamily="34" charset="0"/>
                          <a:cs typeface="Arial" panose="020B0604020202020204" pitchFamily="34" charset="0"/>
                        </a:rPr>
                        <a:t>Mandatory Dataset for MDT Discussion</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5EB8"/>
                    </a:solidFill>
                  </a:tcPr>
                </a:tc>
                <a:extLst>
                  <a:ext uri="{0D108BD9-81ED-4DB2-BD59-A6C34878D82A}">
                    <a16:rowId xmlns:a16="http://schemas.microsoft.com/office/drawing/2014/main" val="722653861"/>
                  </a:ext>
                </a:extLst>
              </a:tr>
              <a:tr h="3585974">
                <a:tc>
                  <a:txBody>
                    <a:bodyPr/>
                    <a:lstStyle/>
                    <a:p>
                      <a:pPr marL="13335">
                        <a:lnSpc>
                          <a:spcPct val="100000"/>
                        </a:lnSpc>
                        <a:spcBef>
                          <a:spcPts val="930"/>
                        </a:spcBef>
                      </a:pPr>
                      <a:r>
                        <a:rPr lang="en-GB" sz="1000" dirty="0">
                          <a:solidFill>
                            <a:schemeClr val="tx1"/>
                          </a:solidFill>
                          <a:latin typeface="Arial"/>
                          <a:cs typeface="Arial"/>
                        </a:rPr>
                        <a:t>OGD/Biopsies at 3m post CRT/RT</a:t>
                      </a:r>
                    </a:p>
                    <a:p>
                      <a:pPr marL="13335">
                        <a:lnSpc>
                          <a:spcPct val="100000"/>
                        </a:lnSpc>
                        <a:spcBef>
                          <a:spcPts val="930"/>
                        </a:spcBef>
                      </a:pPr>
                      <a:r>
                        <a:rPr lang="en-GB" sz="1000" dirty="0">
                          <a:solidFill>
                            <a:schemeClr val="tx1"/>
                          </a:solidFill>
                          <a:latin typeface="Arial"/>
                          <a:cs typeface="Arial"/>
                        </a:rPr>
                        <a:t>CT Thorax Abdomen Pelvis (IV contrast) 3m post CRT/RT</a:t>
                      </a:r>
                    </a:p>
                    <a:p>
                      <a:pPr marL="13335">
                        <a:lnSpc>
                          <a:spcPct val="100000"/>
                        </a:lnSpc>
                        <a:spcBef>
                          <a:spcPts val="930"/>
                        </a:spcBef>
                      </a:pPr>
                      <a:r>
                        <a:rPr lang="en-GB" sz="1000" dirty="0">
                          <a:solidFill>
                            <a:schemeClr val="tx1"/>
                          </a:solidFill>
                          <a:latin typeface="Arial"/>
                          <a:cs typeface="Arial"/>
                        </a:rPr>
                        <a:t>Clinical supervision thereafter</a:t>
                      </a:r>
                    </a:p>
                    <a:p>
                      <a:pPr marL="13335">
                        <a:lnSpc>
                          <a:spcPct val="100000"/>
                        </a:lnSpc>
                        <a:spcBef>
                          <a:spcPts val="930"/>
                        </a:spcBef>
                      </a:pPr>
                      <a:r>
                        <a:rPr lang="en-GB" sz="1000" dirty="0">
                          <a:solidFill>
                            <a:schemeClr val="tx1"/>
                          </a:solidFill>
                          <a:latin typeface="Arial"/>
                          <a:cs typeface="Arial"/>
                        </a:rPr>
                        <a:t>If stricture occurs or diagnosed, please refer to the Post Radiotherapy Stricture Pathway </a:t>
                      </a:r>
                    </a:p>
                    <a:p>
                      <a:pPr marL="13335">
                        <a:lnSpc>
                          <a:spcPct val="100000"/>
                        </a:lnSpc>
                        <a:spcBef>
                          <a:spcPts val="930"/>
                        </a:spcBef>
                      </a:pPr>
                      <a:endParaRPr lang="en-GB" sz="1000" b="1" dirty="0">
                        <a:solidFill>
                          <a:schemeClr val="tx1"/>
                        </a:solidFill>
                        <a:latin typeface="Arial"/>
                        <a:cs typeface="Arial"/>
                      </a:endParaRPr>
                    </a:p>
                    <a:p>
                      <a:pPr marL="12700" marR="5080">
                        <a:lnSpc>
                          <a:spcPct val="104600"/>
                        </a:lnSpc>
                        <a:spcBef>
                          <a:spcPts val="40"/>
                        </a:spcBef>
                      </a:pPr>
                      <a:r>
                        <a:rPr lang="en-GB" sz="1000" b="1" dirty="0">
                          <a:solidFill>
                            <a:schemeClr val="tx1"/>
                          </a:solidFill>
                          <a:latin typeface="Arial"/>
                          <a:cs typeface="Arial"/>
                        </a:rPr>
                        <a:t>Nutritional assessment including bloods is key. Please refer to the nutritional guidelines for more details.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latin typeface="Arial" panose="020B0604020202020204" pitchFamily="34" charset="0"/>
                        <a:cs typeface="Arial" panose="020B0604020202020204" pitchFamily="34" charset="0"/>
                      </a:endParaRPr>
                    </a:p>
                  </a:txBody>
                  <a:tcPr>
                    <a:lnT w="38100" cap="flat" cmpd="sng" algn="ctr">
                      <a:noFill/>
                      <a:prstDash val="solid"/>
                      <a:round/>
                      <a:headEnd type="none" w="med" len="med"/>
                      <a:tailEnd type="none" w="med" len="med"/>
                    </a:lnT>
                    <a:lnB w="12700" cap="flat" cmpd="sng" algn="ctr">
                      <a:solidFill>
                        <a:srgbClr val="486A7A"/>
                      </a:solidFill>
                      <a:prstDash val="solid"/>
                      <a:round/>
                      <a:headEnd type="none" w="med" len="med"/>
                      <a:tailEnd type="none" w="med" len="med"/>
                    </a:lnB>
                    <a:solidFill>
                      <a:schemeClr val="bg1">
                        <a:lumMod val="95000"/>
                      </a:schemeClr>
                    </a:solidFill>
                  </a:tcPr>
                </a:tc>
                <a:tc>
                  <a:txBody>
                    <a:bodyPr/>
                    <a:lstStyle/>
                    <a:p>
                      <a:pPr marL="12700">
                        <a:lnSpc>
                          <a:spcPct val="100000"/>
                        </a:lnSpc>
                        <a:spcBef>
                          <a:spcPts val="950"/>
                        </a:spcBef>
                        <a:tabLst>
                          <a:tab pos="123825" algn="l"/>
                        </a:tabLst>
                      </a:pPr>
                      <a:r>
                        <a:rPr lang="en-GB" sz="1000" dirty="0">
                          <a:solidFill>
                            <a:schemeClr val="tx1"/>
                          </a:solidFill>
                          <a:latin typeface="Arial"/>
                          <a:cs typeface="Arial"/>
                        </a:rPr>
                        <a:t>Clinical assessment of fitness – for salvage surgery? for SACT?</a:t>
                      </a:r>
                    </a:p>
                    <a:p>
                      <a:pPr marL="12700">
                        <a:lnSpc>
                          <a:spcPct val="100000"/>
                        </a:lnSpc>
                        <a:spcBef>
                          <a:spcPts val="950"/>
                        </a:spcBef>
                        <a:tabLst>
                          <a:tab pos="123825" algn="l"/>
                        </a:tabLst>
                      </a:pPr>
                      <a:r>
                        <a:rPr lang="en-GB" sz="1000" dirty="0">
                          <a:solidFill>
                            <a:schemeClr val="tx1"/>
                          </a:solidFill>
                          <a:latin typeface="Arial"/>
                          <a:cs typeface="Arial"/>
                        </a:rPr>
                        <a:t>Baseline bloods (FBC, U+Es, LFTs)</a:t>
                      </a:r>
                    </a:p>
                    <a:p>
                      <a:pPr marL="12700">
                        <a:lnSpc>
                          <a:spcPct val="100000"/>
                        </a:lnSpc>
                        <a:spcBef>
                          <a:spcPts val="950"/>
                        </a:spcBef>
                        <a:tabLst>
                          <a:tab pos="123825" algn="l"/>
                        </a:tabLst>
                      </a:pPr>
                      <a:r>
                        <a:rPr lang="en-GB" sz="1000" dirty="0">
                          <a:solidFill>
                            <a:schemeClr val="tx1"/>
                          </a:solidFill>
                          <a:latin typeface="Arial"/>
                          <a:cs typeface="Arial"/>
                        </a:rPr>
                        <a:t>Swallowing function/nutritional status</a:t>
                      </a:r>
                    </a:p>
                    <a:p>
                      <a:pPr marL="12700">
                        <a:lnSpc>
                          <a:spcPct val="100000"/>
                        </a:lnSpc>
                        <a:spcBef>
                          <a:spcPts val="950"/>
                        </a:spcBef>
                        <a:tabLst>
                          <a:tab pos="123825" algn="l"/>
                        </a:tabLst>
                      </a:pPr>
                      <a:r>
                        <a:rPr lang="en-GB" sz="1000" dirty="0">
                          <a:solidFill>
                            <a:schemeClr val="tx1"/>
                          </a:solidFill>
                          <a:latin typeface="Arial"/>
                          <a:cs typeface="Arial"/>
                        </a:rPr>
                        <a:t>If not fit then for nurse led follow up</a:t>
                      </a:r>
                    </a:p>
                    <a:p>
                      <a:pPr marL="12700">
                        <a:lnSpc>
                          <a:spcPct val="100000"/>
                        </a:lnSpc>
                        <a:spcBef>
                          <a:spcPts val="950"/>
                        </a:spcBef>
                        <a:tabLst>
                          <a:tab pos="123825" algn="l"/>
                        </a:tabLst>
                      </a:pPr>
                      <a:r>
                        <a:rPr lang="en-GB" sz="1000" dirty="0">
                          <a:solidFill>
                            <a:schemeClr val="tx1"/>
                          </a:solidFill>
                          <a:latin typeface="Arial"/>
                          <a:cs typeface="Arial"/>
                        </a:rPr>
                        <a:t>If fit then f/u closely at oncology clinic</a:t>
                      </a:r>
                    </a:p>
                    <a:p>
                      <a:pPr marL="18415" indent="0">
                        <a:lnSpc>
                          <a:spcPct val="100000"/>
                        </a:lnSpc>
                        <a:spcBef>
                          <a:spcPts val="100"/>
                        </a:spcBef>
                        <a:buNone/>
                        <a:tabLst>
                          <a:tab pos="127635" algn="l"/>
                        </a:tabLst>
                      </a:pPr>
                      <a:endParaRPr lang="en-GB" sz="1000" dirty="0">
                        <a:solidFill>
                          <a:schemeClr val="tx1"/>
                        </a:solidFill>
                        <a:latin typeface="Arial"/>
                        <a:cs typeface="Arial"/>
                      </a:endParaRPr>
                    </a:p>
                  </a:txBody>
                  <a:tcPr>
                    <a:lnT w="38100" cap="flat" cmpd="sng" algn="ctr">
                      <a:noFill/>
                      <a:prstDash val="solid"/>
                      <a:round/>
                      <a:headEnd type="none" w="med" len="med"/>
                      <a:tailEnd type="none" w="med" len="med"/>
                    </a:lnT>
                    <a:lnB w="12700" cap="flat" cmpd="sng" algn="ctr">
                      <a:solidFill>
                        <a:srgbClr val="486A7A"/>
                      </a:solidFill>
                      <a:prstDash val="solid"/>
                      <a:round/>
                      <a:headEnd type="none" w="med" len="med"/>
                      <a:tailEnd type="none" w="med" len="med"/>
                    </a:lnB>
                    <a:solidFill>
                      <a:schemeClr val="bg1">
                        <a:lumMod val="95000"/>
                      </a:schemeClr>
                    </a:solidFill>
                  </a:tcPr>
                </a:tc>
                <a:tc>
                  <a:txBody>
                    <a:bodyPr/>
                    <a:lstStyle/>
                    <a:p>
                      <a:pPr marR="78740" algn="l">
                        <a:lnSpc>
                          <a:spcPct val="100000"/>
                        </a:lnSpc>
                      </a:pPr>
                      <a:r>
                        <a:rPr lang="en-GB" sz="1000" dirty="0">
                          <a:solidFill>
                            <a:schemeClr val="tx1"/>
                          </a:solidFill>
                          <a:latin typeface="Arial"/>
                          <a:cs typeface="Arial"/>
                        </a:rPr>
                        <a:t>CT Thorax Abdomen Pelvis (IV contrast)</a:t>
                      </a:r>
                    </a:p>
                    <a:p>
                      <a:pPr marR="78740" algn="l">
                        <a:lnSpc>
                          <a:spcPct val="100000"/>
                        </a:lnSpc>
                      </a:pPr>
                      <a:endParaRPr lang="en-GB" sz="1000" dirty="0">
                        <a:solidFill>
                          <a:schemeClr val="tx1"/>
                        </a:solidFill>
                        <a:latin typeface="Arial"/>
                        <a:cs typeface="Arial"/>
                      </a:endParaRPr>
                    </a:p>
                    <a:p>
                      <a:pPr marR="78740" algn="l">
                        <a:lnSpc>
                          <a:spcPct val="100000"/>
                        </a:lnSpc>
                      </a:pPr>
                      <a:r>
                        <a:rPr lang="en-GB" sz="1000" dirty="0">
                          <a:solidFill>
                            <a:schemeClr val="tx1"/>
                          </a:solidFill>
                          <a:latin typeface="Arial"/>
                          <a:cs typeface="Arial"/>
                        </a:rPr>
                        <a:t>Further imaging may be indicated dependent on site of metastasis e.g. MR liver for liver metastasis</a:t>
                      </a:r>
                    </a:p>
                    <a:p>
                      <a:pPr marR="78740" algn="l">
                        <a:lnSpc>
                          <a:spcPct val="100000"/>
                        </a:lnSpc>
                      </a:pPr>
                      <a:endParaRPr lang="en-GB" sz="1000" dirty="0">
                        <a:solidFill>
                          <a:schemeClr val="tx1"/>
                        </a:solidFill>
                        <a:latin typeface="Arial"/>
                        <a:cs typeface="Arial"/>
                      </a:endParaRPr>
                    </a:p>
                    <a:p>
                      <a:pPr marR="78740" algn="l">
                        <a:lnSpc>
                          <a:spcPct val="100000"/>
                        </a:lnSpc>
                      </a:pPr>
                      <a:r>
                        <a:rPr lang="en-GB" sz="1000" dirty="0">
                          <a:solidFill>
                            <a:schemeClr val="tx1"/>
                          </a:solidFill>
                          <a:latin typeface="Arial"/>
                          <a:cs typeface="Arial"/>
                        </a:rPr>
                        <a:t>May consider PET if planned for surgery or SABR (≤3 lesions, ≥6m disease free interval)</a:t>
                      </a:r>
                    </a:p>
                    <a:p>
                      <a:pPr marR="78740" algn="l">
                        <a:lnSpc>
                          <a:spcPct val="100000"/>
                        </a:lnSpc>
                      </a:pPr>
                      <a:endParaRPr lang="en-GB" sz="1000" dirty="0">
                        <a:solidFill>
                          <a:schemeClr val="tx1"/>
                        </a:solidFill>
                        <a:latin typeface="Arial"/>
                        <a:cs typeface="Arial"/>
                      </a:endParaRPr>
                    </a:p>
                    <a:p>
                      <a:pPr marR="78740" algn="l">
                        <a:lnSpc>
                          <a:spcPct val="100000"/>
                        </a:lnSpc>
                      </a:pPr>
                      <a:r>
                        <a:rPr lang="en-GB" sz="1000" dirty="0">
                          <a:solidFill>
                            <a:schemeClr val="tx1"/>
                          </a:solidFill>
                          <a:latin typeface="Arial"/>
                          <a:cs typeface="Arial"/>
                        </a:rPr>
                        <a:t>May consider biopsy if uncertainty regarding primary disease e.g. history of multiple malignancies, unusual metastatic site</a:t>
                      </a:r>
                    </a:p>
                  </a:txBody>
                  <a:tcPr>
                    <a:lnT w="38100" cap="flat" cmpd="sng" algn="ctr">
                      <a:noFill/>
                      <a:prstDash val="solid"/>
                      <a:round/>
                      <a:headEnd type="none" w="med" len="med"/>
                      <a:tailEnd type="none" w="med" len="med"/>
                    </a:lnT>
                    <a:lnB w="12700" cap="flat" cmpd="sng" algn="ctr">
                      <a:solidFill>
                        <a:srgbClr val="486A7A"/>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1" dirty="0">
                          <a:latin typeface="Arial" panose="020B0604020202020204" pitchFamily="34" charset="0"/>
                          <a:cs typeface="Arial" panose="020B0604020202020204" pitchFamily="34" charset="0"/>
                        </a:rPr>
                        <a:t>Patient to be referred to MDT only if clinically required and not as routine. Please ensure MDT Referral Proforma is completed in full.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1" dirty="0">
                          <a:latin typeface="Arial" panose="020B0604020202020204" pitchFamily="34" charset="0"/>
                          <a:cs typeface="Arial" panose="020B0604020202020204" pitchFamily="34" charset="0"/>
                        </a:rPr>
                        <a:t>Investigations: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Arial" panose="020B0604020202020204" pitchFamily="34" charset="0"/>
                          <a:cs typeface="Arial" panose="020B0604020202020204" pitchFamily="34" charset="0"/>
                        </a:rPr>
                        <a:t>Gastroscopy Report with </a:t>
                      </a:r>
                      <a:r>
                        <a:rPr lang="en-GB" sz="1000" b="0">
                          <a:latin typeface="Arial" panose="020B0604020202020204" pitchFamily="34" charset="0"/>
                          <a:cs typeface="Arial" panose="020B0604020202020204" pitchFamily="34" charset="0"/>
                        </a:rPr>
                        <a:t>an abnormality </a:t>
                      </a:r>
                      <a:endParaRPr lang="en-GB" sz="1000" b="0"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Arial" panose="020B0604020202020204" pitchFamily="34" charset="0"/>
                          <a:cs typeface="Arial" panose="020B0604020202020204" pitchFamily="34" charset="0"/>
                        </a:rPr>
                        <a:t>Histology Report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Arial" panose="020B0604020202020204" pitchFamily="34" charset="0"/>
                          <a:cs typeface="Arial" panose="020B0604020202020204" pitchFamily="34" charset="0"/>
                        </a:rPr>
                        <a:t>CT TAP</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1" dirty="0">
                          <a:latin typeface="Arial" panose="020B0604020202020204" pitchFamily="34" charset="0"/>
                          <a:cs typeface="Arial" panose="020B0604020202020204" pitchFamily="34" charset="0"/>
                        </a:rPr>
                        <a:t>Clinical Details: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Arial" panose="020B0604020202020204" pitchFamily="34" charset="0"/>
                          <a:cs typeface="Arial" panose="020B0604020202020204" pitchFamily="34" charset="0"/>
                        </a:rPr>
                        <a:t>Treatment History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Arial" panose="020B0604020202020204" pitchFamily="34" charset="0"/>
                          <a:cs typeface="Arial" panose="020B0604020202020204" pitchFamily="34" charset="0"/>
                        </a:rPr>
                        <a:t>Performance Status (WHO)</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Arial" panose="020B0604020202020204" pitchFamily="34" charset="0"/>
                          <a:cs typeface="Arial" panose="020B0604020202020204" pitchFamily="34" charset="0"/>
                        </a:rPr>
                        <a:t>Frailty Score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Arial" panose="020B0604020202020204" pitchFamily="34" charset="0"/>
                          <a:cs typeface="Arial" panose="020B0604020202020204" pitchFamily="34" charset="0"/>
                        </a:rPr>
                        <a:t>Co-Morbidities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b="0" dirty="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GB" sz="1000" dirty="0">
                        <a:latin typeface="Arial" panose="020B0604020202020204" pitchFamily="34" charset="0"/>
                        <a:cs typeface="Arial" panose="020B0604020202020204" pitchFamily="34" charset="0"/>
                      </a:endParaRPr>
                    </a:p>
                  </a:txBody>
                  <a:tcPr>
                    <a:lnT w="38100" cap="flat" cmpd="sng" algn="ctr">
                      <a:noFill/>
                      <a:prstDash val="solid"/>
                      <a:round/>
                      <a:headEnd type="none" w="med" len="med"/>
                      <a:tailEnd type="none" w="med" len="med"/>
                    </a:lnT>
                    <a:lnB w="12700" cap="flat" cmpd="sng" algn="ctr">
                      <a:solidFill>
                        <a:srgbClr val="486A7A"/>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62365451"/>
                  </a:ext>
                </a:extLst>
              </a:tr>
            </a:tbl>
          </a:graphicData>
        </a:graphic>
      </p:graphicFrame>
      <p:sp>
        <p:nvSpPr>
          <p:cNvPr id="26" name="Rectangle: Rounded Corners 25">
            <a:extLst>
              <a:ext uri="{FF2B5EF4-FFF2-40B4-BE49-F238E27FC236}">
                <a16:creationId xmlns:a16="http://schemas.microsoft.com/office/drawing/2014/main" id="{D9CAE192-0DCD-476B-86CC-F9CF7790B2C9}"/>
              </a:ext>
            </a:extLst>
          </p:cNvPr>
          <p:cNvSpPr/>
          <p:nvPr/>
        </p:nvSpPr>
        <p:spPr>
          <a:xfrm rot="16200000">
            <a:off x="-305034" y="5706485"/>
            <a:ext cx="1596008" cy="639669"/>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tx1"/>
                </a:solidFill>
                <a:latin typeface="Arial" panose="020B0604020202020204" pitchFamily="34" charset="0"/>
                <a:cs typeface="Arial" panose="020B0604020202020204" pitchFamily="34" charset="0"/>
              </a:rPr>
              <a:t>Links to Relevant Documents </a:t>
            </a:r>
            <a:endParaRPr lang="en-GB" sz="1000" dirty="0">
              <a:solidFill>
                <a:schemeClr val="tx1"/>
              </a:solidFill>
              <a:latin typeface="Arial" panose="020B0604020202020204" pitchFamily="34" charset="0"/>
              <a:cs typeface="Arial" panose="020B0604020202020204" pitchFamily="34" charset="0"/>
            </a:endParaRPr>
          </a:p>
        </p:txBody>
      </p:sp>
      <p:sp>
        <p:nvSpPr>
          <p:cNvPr id="22" name="Rectangle: Rounded Corners 21">
            <a:extLst>
              <a:ext uri="{FF2B5EF4-FFF2-40B4-BE49-F238E27FC236}">
                <a16:creationId xmlns:a16="http://schemas.microsoft.com/office/drawing/2014/main" id="{1B08647F-BEB2-4D9C-BD62-7A297D55F1D2}"/>
              </a:ext>
            </a:extLst>
          </p:cNvPr>
          <p:cNvSpPr/>
          <p:nvPr/>
        </p:nvSpPr>
        <p:spPr>
          <a:xfrm>
            <a:off x="887924" y="5694721"/>
            <a:ext cx="11008433"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10488613" algn="l"/>
              </a:tabLst>
            </a:pPr>
            <a:r>
              <a:rPr lang="en-GB" sz="1000" b="1" dirty="0">
                <a:solidFill>
                  <a:schemeClr val="tx1"/>
                </a:solidFill>
                <a:latin typeface="Arial" panose="020B0604020202020204" pitchFamily="34" charset="0"/>
                <a:cs typeface="Arial" panose="020B0604020202020204" pitchFamily="34" charset="0"/>
              </a:rPr>
              <a:t>Nutritional Guidelines: </a:t>
            </a:r>
            <a:r>
              <a:rPr lang="en-GB" sz="1000" i="1" dirty="0">
                <a:solidFill>
                  <a:schemeClr val="tx1"/>
                </a:solidFill>
                <a:latin typeface="Arial" panose="020B0604020202020204" pitchFamily="34" charset="0"/>
                <a:cs typeface="Arial" panose="020B0604020202020204" pitchFamily="34" charset="0"/>
              </a:rPr>
              <a:t>Document still in development</a:t>
            </a:r>
            <a:endParaRPr lang="en-GB" sz="1000" dirty="0">
              <a:solidFill>
                <a:schemeClr val="tx1"/>
              </a:solidFill>
              <a:latin typeface="Arial" panose="020B060402020202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931344FE-F0AE-52B8-1EEF-F47931996371}"/>
              </a:ext>
            </a:extLst>
          </p:cNvPr>
          <p:cNvSpPr/>
          <p:nvPr/>
        </p:nvSpPr>
        <p:spPr>
          <a:xfrm>
            <a:off x="879576" y="5930392"/>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latin typeface="Arial" panose="020B0604020202020204" pitchFamily="34" charset="0"/>
                <a:cs typeface="Arial" panose="020B0604020202020204" pitchFamily="34" charset="0"/>
              </a:rPr>
              <a:t>MDT Referral Proforma: </a:t>
            </a:r>
            <a:r>
              <a:rPr lang="en-GB" sz="1000" dirty="0" err="1">
                <a:latin typeface="Arial" panose="020B0604020202020204" pitchFamily="34" charset="0"/>
                <a:cs typeface="Arial" panose="020B0604020202020204" pitchFamily="34" charset="0"/>
                <a:hlinkClick r:id="rId3"/>
              </a:rPr>
              <a:t>Oesophago</a:t>
            </a:r>
            <a:r>
              <a:rPr lang="en-GB" sz="1000" dirty="0">
                <a:latin typeface="Arial" panose="020B0604020202020204" pitchFamily="34" charset="0"/>
                <a:cs typeface="Arial" panose="020B0604020202020204" pitchFamily="34" charset="0"/>
                <a:hlinkClick r:id="rId3"/>
              </a:rPr>
              <a:t>-gastric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sp>
        <p:nvSpPr>
          <p:cNvPr id="12" name="Rectangle: Rounded Corners 11">
            <a:extLst>
              <a:ext uri="{FF2B5EF4-FFF2-40B4-BE49-F238E27FC236}">
                <a16:creationId xmlns:a16="http://schemas.microsoft.com/office/drawing/2014/main" id="{C9702A97-7A39-C6C1-37D8-3696D7A630D2}"/>
              </a:ext>
            </a:extLst>
          </p:cNvPr>
          <p:cNvSpPr/>
          <p:nvPr/>
        </p:nvSpPr>
        <p:spPr>
          <a:xfrm>
            <a:off x="887924" y="6434765"/>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10488613" algn="l"/>
              </a:tabLst>
            </a:pPr>
            <a:r>
              <a:rPr lang="en-GB" sz="1000" b="1" dirty="0">
                <a:solidFill>
                  <a:schemeClr val="tx1"/>
                </a:solidFill>
                <a:latin typeface="Arial" panose="020B0604020202020204" pitchFamily="34" charset="0"/>
                <a:cs typeface="Arial" panose="020B0604020202020204" pitchFamily="34" charset="0"/>
              </a:rPr>
              <a:t>Surveillance Protocol High Risk T1a/T1b: </a:t>
            </a:r>
            <a:r>
              <a:rPr lang="en-GB" sz="1000" dirty="0" err="1">
                <a:latin typeface="Arial" panose="020B0604020202020204" pitchFamily="34" charset="0"/>
                <a:cs typeface="Arial" panose="020B0604020202020204" pitchFamily="34" charset="0"/>
                <a:hlinkClick r:id="rId3"/>
              </a:rPr>
              <a:t>Oesophago</a:t>
            </a:r>
            <a:r>
              <a:rPr lang="en-GB" sz="1000" dirty="0">
                <a:latin typeface="Arial" panose="020B0604020202020204" pitchFamily="34" charset="0"/>
                <a:cs typeface="Arial" panose="020B0604020202020204" pitchFamily="34" charset="0"/>
                <a:hlinkClick r:id="rId3"/>
              </a:rPr>
              <a:t>-gastric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pic>
        <p:nvPicPr>
          <p:cNvPr id="5" name="Picture 4" descr="A black background with blue and white text&#10;&#10;Description automatically generated">
            <a:extLst>
              <a:ext uri="{FF2B5EF4-FFF2-40B4-BE49-F238E27FC236}">
                <a16:creationId xmlns:a16="http://schemas.microsoft.com/office/drawing/2014/main" id="{E2C9B800-B6BE-23F2-F2B3-9AF1B8E7AC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77898" y="130503"/>
            <a:ext cx="1410478" cy="513309"/>
          </a:xfrm>
          <a:prstGeom prst="rect">
            <a:avLst/>
          </a:prstGeom>
        </p:spPr>
      </p:pic>
      <p:pic>
        <p:nvPicPr>
          <p:cNvPr id="9" name="Picture 8" descr="A group of colorful hexagons&#10;&#10;Description automatically generated">
            <a:extLst>
              <a:ext uri="{FF2B5EF4-FFF2-40B4-BE49-F238E27FC236}">
                <a16:creationId xmlns:a16="http://schemas.microsoft.com/office/drawing/2014/main" id="{BF4DAF40-EFC3-9DD9-23BF-5C62FB2CE32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3134" y="102639"/>
            <a:ext cx="979815" cy="578496"/>
          </a:xfrm>
          <a:prstGeom prst="rect">
            <a:avLst/>
          </a:prstGeom>
        </p:spPr>
      </p:pic>
      <p:sp>
        <p:nvSpPr>
          <p:cNvPr id="14" name="Rectangle: Rounded Corners 13">
            <a:extLst>
              <a:ext uri="{FF2B5EF4-FFF2-40B4-BE49-F238E27FC236}">
                <a16:creationId xmlns:a16="http://schemas.microsoft.com/office/drawing/2014/main" id="{6477AA99-1152-8AC6-6E45-1085927F774B}"/>
              </a:ext>
            </a:extLst>
          </p:cNvPr>
          <p:cNvSpPr/>
          <p:nvPr/>
        </p:nvSpPr>
        <p:spPr>
          <a:xfrm>
            <a:off x="3850689" y="20731"/>
            <a:ext cx="6356677" cy="742019"/>
          </a:xfrm>
          <a:prstGeom prst="roundRect">
            <a:avLst/>
          </a:prstGeom>
          <a:solidFill>
            <a:srgbClr val="005EB8"/>
          </a:solidFill>
          <a:ln>
            <a:solidFill>
              <a:srgbClr val="005EB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00" b="1" dirty="0">
                <a:latin typeface="Arial" panose="020B0604020202020204" pitchFamily="34" charset="0"/>
                <a:cs typeface="Arial" panose="020B0604020202020204" pitchFamily="34" charset="0"/>
              </a:rPr>
              <a:t>Group 6: Surveillance Post Radical Chemo-Radiotherapy or Radiotherapy</a:t>
            </a:r>
          </a:p>
          <a:p>
            <a:pPr algn="ctr"/>
            <a:r>
              <a:rPr lang="en-US" sz="1000" dirty="0">
                <a:latin typeface="Arial" panose="020B0604020202020204" pitchFamily="34" charset="0"/>
                <a:cs typeface="Arial" panose="020B0604020202020204" pitchFamily="34" charset="0"/>
              </a:rPr>
              <a:t>INCLUDING: Post EMR/ESD High Risk T1b</a:t>
            </a:r>
            <a:endParaRPr lang="en-GB" sz="1000" dirty="0">
              <a:latin typeface="Arial" panose="020B0604020202020204" pitchFamily="34" charset="0"/>
              <a:cs typeface="Arial" panose="020B0604020202020204" pitchFamily="34" charset="0"/>
            </a:endParaRPr>
          </a:p>
        </p:txBody>
      </p:sp>
      <p:sp>
        <p:nvSpPr>
          <p:cNvPr id="2" name="Rectangle: Rounded Corners 1">
            <a:extLst>
              <a:ext uri="{FF2B5EF4-FFF2-40B4-BE49-F238E27FC236}">
                <a16:creationId xmlns:a16="http://schemas.microsoft.com/office/drawing/2014/main" id="{12B6E39C-18E8-4D4B-8030-81A97418D58F}"/>
              </a:ext>
            </a:extLst>
          </p:cNvPr>
          <p:cNvSpPr/>
          <p:nvPr/>
        </p:nvSpPr>
        <p:spPr>
          <a:xfrm>
            <a:off x="1188099" y="152401"/>
            <a:ext cx="2562807" cy="503853"/>
          </a:xfrm>
          <a:prstGeom prst="roundRect">
            <a:avLst/>
          </a:prstGeom>
          <a:solidFill>
            <a:srgbClr val="005EB8"/>
          </a:solidFill>
          <a:ln>
            <a:solidFill>
              <a:srgbClr val="005EB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dirty="0">
                <a:latin typeface="Arial" panose="020B0604020202020204" pitchFamily="34" charset="0"/>
                <a:cs typeface="Arial" panose="020B0604020202020204" pitchFamily="34" charset="0"/>
              </a:rPr>
              <a:t>Diagnostic Bundles</a:t>
            </a:r>
            <a:endParaRPr lang="en-GB" sz="2000" b="1" dirty="0">
              <a:latin typeface="Arial" panose="020B060402020202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E52886B0-70AE-22AF-1DF5-323134E85B50}"/>
              </a:ext>
            </a:extLst>
          </p:cNvPr>
          <p:cNvSpPr/>
          <p:nvPr/>
        </p:nvSpPr>
        <p:spPr>
          <a:xfrm>
            <a:off x="897450" y="5445013"/>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latin typeface="Arial" panose="020B0604020202020204" pitchFamily="34" charset="0"/>
                <a:cs typeface="Arial" panose="020B0604020202020204" pitchFamily="34" charset="0"/>
              </a:rPr>
              <a:t>Post Radiotherapy Stricture Pathway: </a:t>
            </a:r>
            <a:r>
              <a:rPr lang="en-GB" sz="1000" dirty="0">
                <a:latin typeface="Arial" panose="020B0604020202020204" pitchFamily="34" charset="0"/>
                <a:cs typeface="Arial" panose="020B0604020202020204" pitchFamily="34" charset="0"/>
                <a:hlinkClick r:id="rId3"/>
              </a:rPr>
              <a:t>Oesophago-gastric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sp>
        <p:nvSpPr>
          <p:cNvPr id="13" name="Rectangle: Rounded Corners 12">
            <a:extLst>
              <a:ext uri="{FF2B5EF4-FFF2-40B4-BE49-F238E27FC236}">
                <a16:creationId xmlns:a16="http://schemas.microsoft.com/office/drawing/2014/main" id="{D40C76C0-B797-114E-38AC-589B295807F2}"/>
              </a:ext>
            </a:extLst>
          </p:cNvPr>
          <p:cNvSpPr/>
          <p:nvPr/>
        </p:nvSpPr>
        <p:spPr>
          <a:xfrm>
            <a:off x="879576" y="6177917"/>
            <a:ext cx="11008800" cy="180000"/>
          </a:xfrm>
          <a:prstGeom prst="roundRect">
            <a:avLst/>
          </a:prstGeom>
          <a:solidFill>
            <a:srgbClr val="C1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b="1" dirty="0">
                <a:solidFill>
                  <a:schemeClr val="tx1"/>
                </a:solidFill>
                <a:latin typeface="Arial" panose="020B0604020202020204" pitchFamily="34" charset="0"/>
                <a:cs typeface="Arial" panose="020B0604020202020204" pitchFamily="34" charset="0"/>
              </a:rPr>
              <a:t>Surveillance Protocol Post Endoscopic Treatment: </a:t>
            </a:r>
            <a:r>
              <a:rPr lang="en-GB" sz="1000" dirty="0">
                <a:latin typeface="Arial" panose="020B0604020202020204" pitchFamily="34" charset="0"/>
                <a:cs typeface="Arial" panose="020B0604020202020204" pitchFamily="34" charset="0"/>
                <a:hlinkClick r:id="rId3"/>
              </a:rPr>
              <a:t>Oesophago-gastric - Greater Manchester Cancer (gmcancer.org.uk)</a:t>
            </a:r>
            <a:r>
              <a:rPr lang="en-GB" sz="1000" b="1" dirty="0">
                <a:solidFill>
                  <a:schemeClr val="tx1"/>
                </a:solidFill>
                <a:latin typeface="Arial" panose="020B0604020202020204" pitchFamily="34" charset="0"/>
                <a:cs typeface="Arial" panose="020B0604020202020204" pitchFamily="34" charset="0"/>
              </a:rPr>
              <a:t> </a:t>
            </a:r>
            <a:endParaRPr lang="en-GB" sz="1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92292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8"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42DF6F78-EB6E-4118-8225-B3A870C5607D}">
  <we:reference id="ec54a0d4-1494-4e42-b65a-78000cc718aa" version="1.0.0.0" store="EXCatalog" storeType="EXCatalog"/>
  <we:alternateReferences>
    <we:reference id="WA200003509" version="1.0.0.0" store="en-GB"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3100</TotalTime>
  <Words>2820</Words>
  <Application>Microsoft Office PowerPoint</Application>
  <PresentationFormat>Widescreen</PresentationFormat>
  <Paragraphs>363</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Process</vt:lpstr>
      <vt:lpstr>Process</vt:lpstr>
      <vt:lpstr>Process</vt:lpstr>
      <vt:lpstr>Process</vt:lpstr>
      <vt:lpstr>Process</vt:lpstr>
      <vt:lpstr>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Lindsey McConnochie</dc:creator>
  <cp:lastModifiedBy>Riley Alexandra (RBV) NHS Christie Tr</cp:lastModifiedBy>
  <cp:revision>127</cp:revision>
  <dcterms:created xsi:type="dcterms:W3CDTF">2019-06-22T21:54:40Z</dcterms:created>
  <dcterms:modified xsi:type="dcterms:W3CDTF">2025-09-12T09:34:34Z</dcterms:modified>
</cp:coreProperties>
</file>