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2" r:id="rId2"/>
    <p:sldId id="280" r:id="rId3"/>
    <p:sldId id="274" r:id="rId4"/>
    <p:sldId id="281" r:id="rId5"/>
    <p:sldId id="279" r:id="rId6"/>
    <p:sldId id="275" r:id="rId7"/>
    <p:sldId id="276" r:id="rId8"/>
    <p:sldId id="277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310"/>
    <a:srgbClr val="486A7A"/>
    <a:srgbClr val="D0D1D2"/>
    <a:srgbClr val="354D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8548" autoAdjust="0"/>
    <p:restoredTop sz="94660"/>
  </p:normalViewPr>
  <p:slideViewPr>
    <p:cSldViewPr snapToGrid="0">
      <p:cViewPr>
        <p:scale>
          <a:sx n="80" d="100"/>
          <a:sy n="80" d="100"/>
        </p:scale>
        <p:origin x="-71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3A790-8A44-4DEA-BC35-FA81CD76926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CE14789-1139-4EC5-A2E7-795FC12B1B4F}">
      <dgm:prSet phldrT="[Text]" custT="1"/>
      <dgm:spPr/>
      <dgm:t>
        <a:bodyPr/>
        <a:lstStyle/>
        <a:p>
          <a:r>
            <a:rPr lang="en-GB" sz="1400" dirty="0"/>
            <a:t>Concentrated population of smokers</a:t>
          </a:r>
        </a:p>
      </dgm:t>
    </dgm:pt>
    <dgm:pt modelId="{98A11167-1F17-4D64-996C-DF461989DFBA}" type="parTrans" cxnId="{76B7EF51-F2D9-4F2C-BF49-DF656A4F5036}">
      <dgm:prSet/>
      <dgm:spPr/>
      <dgm:t>
        <a:bodyPr/>
        <a:lstStyle/>
        <a:p>
          <a:endParaRPr lang="en-GB" sz="1400"/>
        </a:p>
      </dgm:t>
    </dgm:pt>
    <dgm:pt modelId="{150448B9-95DB-4321-93E1-D39254913A78}" type="sibTrans" cxnId="{76B7EF51-F2D9-4F2C-BF49-DF656A4F5036}">
      <dgm:prSet/>
      <dgm:spPr/>
      <dgm:t>
        <a:bodyPr/>
        <a:lstStyle/>
        <a:p>
          <a:endParaRPr lang="en-GB" sz="1400"/>
        </a:p>
      </dgm:t>
    </dgm:pt>
    <dgm:pt modelId="{DDC288E0-C8C4-4527-95AF-9C459F7C58EF}">
      <dgm:prSet phldrT="[Text]" custT="1"/>
      <dgm:spPr/>
      <dgm:t>
        <a:bodyPr/>
        <a:lstStyle/>
        <a:p>
          <a:r>
            <a:rPr lang="en-GB" sz="1400" dirty="0"/>
            <a:t>Sick smokers</a:t>
          </a:r>
        </a:p>
        <a:p>
          <a:r>
            <a:rPr lang="en-GB" sz="1400" dirty="0"/>
            <a:t>Teachable moment </a:t>
          </a:r>
        </a:p>
        <a:p>
          <a:r>
            <a:rPr lang="en-GB" sz="1400" dirty="0"/>
            <a:t>Motivation</a:t>
          </a:r>
        </a:p>
      </dgm:t>
    </dgm:pt>
    <dgm:pt modelId="{3FAF55CC-DD13-4FCC-AB71-D9582CD487A7}" type="parTrans" cxnId="{2095B0A5-53BF-48A8-9D40-63862DA36163}">
      <dgm:prSet/>
      <dgm:spPr/>
      <dgm:t>
        <a:bodyPr/>
        <a:lstStyle/>
        <a:p>
          <a:endParaRPr lang="en-GB" sz="1400"/>
        </a:p>
      </dgm:t>
    </dgm:pt>
    <dgm:pt modelId="{82055C3B-C69C-4F9C-9A4D-64D00B5B53A6}" type="sibTrans" cxnId="{2095B0A5-53BF-48A8-9D40-63862DA36163}">
      <dgm:prSet/>
      <dgm:spPr/>
      <dgm:t>
        <a:bodyPr/>
        <a:lstStyle/>
        <a:p>
          <a:endParaRPr lang="en-GB" sz="1400"/>
        </a:p>
      </dgm:t>
    </dgm:pt>
    <dgm:pt modelId="{38C02F49-9D7C-4DD0-99EA-814ADEC39119}">
      <dgm:prSet phldrT="[Text]" custT="1"/>
      <dgm:spPr/>
      <dgm:t>
        <a:bodyPr/>
        <a:lstStyle/>
        <a:p>
          <a:r>
            <a:rPr lang="en-GB" sz="1400" dirty="0"/>
            <a:t>Effective mitigation of withdrawal</a:t>
          </a:r>
        </a:p>
      </dgm:t>
    </dgm:pt>
    <dgm:pt modelId="{8A929FA7-6526-4E84-8B62-C7BB83C80EBB}" type="parTrans" cxnId="{1A0806E4-61C6-43BD-9B78-64AEEA345113}">
      <dgm:prSet/>
      <dgm:spPr/>
      <dgm:t>
        <a:bodyPr/>
        <a:lstStyle/>
        <a:p>
          <a:endParaRPr lang="en-GB" sz="1400"/>
        </a:p>
      </dgm:t>
    </dgm:pt>
    <dgm:pt modelId="{C5E615B6-703A-4A38-8C4F-0C98DE3EF664}" type="sibTrans" cxnId="{1A0806E4-61C6-43BD-9B78-64AEEA345113}">
      <dgm:prSet/>
      <dgm:spPr/>
      <dgm:t>
        <a:bodyPr/>
        <a:lstStyle/>
        <a:p>
          <a:endParaRPr lang="en-GB" sz="1400"/>
        </a:p>
      </dgm:t>
    </dgm:pt>
    <dgm:pt modelId="{54A64AE7-535E-45DD-AA1D-F20C9A848FB2}">
      <dgm:prSet phldrT="[Text]" custT="1"/>
      <dgm:spPr/>
      <dgm:t>
        <a:bodyPr/>
        <a:lstStyle/>
        <a:p>
          <a:r>
            <a:rPr lang="en-GB" sz="1400" dirty="0"/>
            <a:t>Effective long term treatments</a:t>
          </a:r>
        </a:p>
      </dgm:t>
    </dgm:pt>
    <dgm:pt modelId="{48905E2E-A029-4684-948B-8F667FE85768}" type="parTrans" cxnId="{E162849E-213C-47C4-B47F-FC35505D27CA}">
      <dgm:prSet/>
      <dgm:spPr/>
      <dgm:t>
        <a:bodyPr/>
        <a:lstStyle/>
        <a:p>
          <a:endParaRPr lang="en-GB" sz="1400"/>
        </a:p>
      </dgm:t>
    </dgm:pt>
    <dgm:pt modelId="{B2D45F57-8E9A-4568-A000-D5F346500080}" type="sibTrans" cxnId="{E162849E-213C-47C4-B47F-FC35505D27CA}">
      <dgm:prSet/>
      <dgm:spPr/>
      <dgm:t>
        <a:bodyPr/>
        <a:lstStyle/>
        <a:p>
          <a:endParaRPr lang="en-GB" sz="1400"/>
        </a:p>
      </dgm:t>
    </dgm:pt>
    <dgm:pt modelId="{ACF8B643-2118-4E26-BD13-AF14BA4301E0}">
      <dgm:prSet phldrT="[Text]" custT="1"/>
      <dgm:spPr/>
      <dgm:t>
        <a:bodyPr/>
        <a:lstStyle/>
        <a:p>
          <a:r>
            <a:rPr lang="en-GB" sz="1400" dirty="0"/>
            <a:t>Immediate benefits to the patient, hospital and society</a:t>
          </a:r>
        </a:p>
      </dgm:t>
    </dgm:pt>
    <dgm:pt modelId="{D4C225F7-0033-4A3E-8909-D67CD6764F6B}" type="parTrans" cxnId="{D9B89D49-03FD-44BC-9057-3D8FDA3448A9}">
      <dgm:prSet/>
      <dgm:spPr/>
      <dgm:t>
        <a:bodyPr/>
        <a:lstStyle/>
        <a:p>
          <a:endParaRPr lang="en-GB" sz="1400"/>
        </a:p>
      </dgm:t>
    </dgm:pt>
    <dgm:pt modelId="{FE558564-4AAF-4620-BE81-1C78ADD4BE9D}" type="sibTrans" cxnId="{D9B89D49-03FD-44BC-9057-3D8FDA3448A9}">
      <dgm:prSet/>
      <dgm:spPr/>
      <dgm:t>
        <a:bodyPr/>
        <a:lstStyle/>
        <a:p>
          <a:endParaRPr lang="en-GB" sz="1400"/>
        </a:p>
      </dgm:t>
    </dgm:pt>
    <dgm:pt modelId="{E4EDE025-4AD7-47AF-8B6B-DD772D380657}" type="pres">
      <dgm:prSet presAssocID="{BD33A790-8A44-4DEA-BC35-FA81CD7692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454EF2-7DA4-404B-8959-99D90EB02DA6}" type="pres">
      <dgm:prSet presAssocID="{ECE14789-1139-4EC5-A2E7-795FC12B1B4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4E0728-3ECB-4157-B367-63167AC37A4F}" type="pres">
      <dgm:prSet presAssocID="{ECE14789-1139-4EC5-A2E7-795FC12B1B4F}" presName="spNode" presStyleCnt="0"/>
      <dgm:spPr/>
    </dgm:pt>
    <dgm:pt modelId="{18A209CE-938E-41BC-B9D5-961A3E86C737}" type="pres">
      <dgm:prSet presAssocID="{150448B9-95DB-4321-93E1-D39254913A78}" presName="sibTrans" presStyleLbl="sibTrans1D1" presStyleIdx="0" presStyleCnt="5"/>
      <dgm:spPr/>
      <dgm:t>
        <a:bodyPr/>
        <a:lstStyle/>
        <a:p>
          <a:endParaRPr lang="en-GB"/>
        </a:p>
      </dgm:t>
    </dgm:pt>
    <dgm:pt modelId="{392D8AB0-34DF-44C1-8A68-963863BB447F}" type="pres">
      <dgm:prSet presAssocID="{DDC288E0-C8C4-4527-95AF-9C459F7C58EF}" presName="node" presStyleLbl="node1" presStyleIdx="1" presStyleCnt="5" custScaleX="128834" custScaleY="1110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8C0062-A0A9-4ED5-8394-00C26105FE38}" type="pres">
      <dgm:prSet presAssocID="{DDC288E0-C8C4-4527-95AF-9C459F7C58EF}" presName="spNode" presStyleCnt="0"/>
      <dgm:spPr/>
    </dgm:pt>
    <dgm:pt modelId="{61560E20-2D91-494E-A30B-FC9F9647BD2E}" type="pres">
      <dgm:prSet presAssocID="{82055C3B-C69C-4F9C-9A4D-64D00B5B53A6}" presName="sibTrans" presStyleLbl="sibTrans1D1" presStyleIdx="1" presStyleCnt="5"/>
      <dgm:spPr/>
      <dgm:t>
        <a:bodyPr/>
        <a:lstStyle/>
        <a:p>
          <a:endParaRPr lang="en-GB"/>
        </a:p>
      </dgm:t>
    </dgm:pt>
    <dgm:pt modelId="{75CD68C3-7436-4963-BF26-3753BA32A94A}" type="pres">
      <dgm:prSet presAssocID="{38C02F49-9D7C-4DD0-99EA-814ADEC3911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AA5F30-CDBE-42A1-B3AE-88B91014B8A9}" type="pres">
      <dgm:prSet presAssocID="{38C02F49-9D7C-4DD0-99EA-814ADEC39119}" presName="spNode" presStyleCnt="0"/>
      <dgm:spPr/>
    </dgm:pt>
    <dgm:pt modelId="{3D427DB8-19CD-4023-8B63-0510BB42F07C}" type="pres">
      <dgm:prSet presAssocID="{C5E615B6-703A-4A38-8C4F-0C98DE3EF664}" presName="sibTrans" presStyleLbl="sibTrans1D1" presStyleIdx="2" presStyleCnt="5"/>
      <dgm:spPr/>
      <dgm:t>
        <a:bodyPr/>
        <a:lstStyle/>
        <a:p>
          <a:endParaRPr lang="en-GB"/>
        </a:p>
      </dgm:t>
    </dgm:pt>
    <dgm:pt modelId="{9F2C8000-3A68-46E0-8CBE-8628C6A1D623}" type="pres">
      <dgm:prSet presAssocID="{54A64AE7-535E-45DD-AA1D-F20C9A848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5663DA-7A4E-4433-B3DD-2717FB1FBA88}" type="pres">
      <dgm:prSet presAssocID="{54A64AE7-535E-45DD-AA1D-F20C9A848FB2}" presName="spNode" presStyleCnt="0"/>
      <dgm:spPr/>
    </dgm:pt>
    <dgm:pt modelId="{62E621D8-9DB8-4389-B662-03EAD7D271D4}" type="pres">
      <dgm:prSet presAssocID="{B2D45F57-8E9A-4568-A000-D5F346500080}" presName="sibTrans" presStyleLbl="sibTrans1D1" presStyleIdx="3" presStyleCnt="5"/>
      <dgm:spPr/>
      <dgm:t>
        <a:bodyPr/>
        <a:lstStyle/>
        <a:p>
          <a:endParaRPr lang="en-GB"/>
        </a:p>
      </dgm:t>
    </dgm:pt>
    <dgm:pt modelId="{A2B8BA78-9678-4604-9E97-79C11EBACCCB}" type="pres">
      <dgm:prSet presAssocID="{ACF8B643-2118-4E26-BD13-AF14BA4301E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115909-ACFF-4932-ADA9-731BD1FB2182}" type="pres">
      <dgm:prSet presAssocID="{ACF8B643-2118-4E26-BD13-AF14BA4301E0}" presName="spNode" presStyleCnt="0"/>
      <dgm:spPr/>
    </dgm:pt>
    <dgm:pt modelId="{DF8AC9F0-8802-4CF9-A907-F1801FCC32D6}" type="pres">
      <dgm:prSet presAssocID="{FE558564-4AAF-4620-BE81-1C78ADD4BE9D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3783A652-27C4-4035-9462-3FC66738BA68}" type="presOf" srcId="{C5E615B6-703A-4A38-8C4F-0C98DE3EF664}" destId="{3D427DB8-19CD-4023-8B63-0510BB42F07C}" srcOrd="0" destOrd="0" presId="urn:microsoft.com/office/officeart/2005/8/layout/cycle6"/>
    <dgm:cxn modelId="{D9B89D49-03FD-44BC-9057-3D8FDA3448A9}" srcId="{BD33A790-8A44-4DEA-BC35-FA81CD769268}" destId="{ACF8B643-2118-4E26-BD13-AF14BA4301E0}" srcOrd="4" destOrd="0" parTransId="{D4C225F7-0033-4A3E-8909-D67CD6764F6B}" sibTransId="{FE558564-4AAF-4620-BE81-1C78ADD4BE9D}"/>
    <dgm:cxn modelId="{0AAB1354-399A-4474-96A0-F7D28A7BE17A}" type="presOf" srcId="{BD33A790-8A44-4DEA-BC35-FA81CD769268}" destId="{E4EDE025-4AD7-47AF-8B6B-DD772D380657}" srcOrd="0" destOrd="0" presId="urn:microsoft.com/office/officeart/2005/8/layout/cycle6"/>
    <dgm:cxn modelId="{EB38CFAB-FB02-4A60-801A-7D2FB7F78F25}" type="presOf" srcId="{B2D45F57-8E9A-4568-A000-D5F346500080}" destId="{62E621D8-9DB8-4389-B662-03EAD7D271D4}" srcOrd="0" destOrd="0" presId="urn:microsoft.com/office/officeart/2005/8/layout/cycle6"/>
    <dgm:cxn modelId="{E418F651-4BE7-411D-83AC-16F51FF2D090}" type="presOf" srcId="{ACF8B643-2118-4E26-BD13-AF14BA4301E0}" destId="{A2B8BA78-9678-4604-9E97-79C11EBACCCB}" srcOrd="0" destOrd="0" presId="urn:microsoft.com/office/officeart/2005/8/layout/cycle6"/>
    <dgm:cxn modelId="{F45E57C3-B9BA-4275-9320-965E8EEDADBA}" type="presOf" srcId="{ECE14789-1139-4EC5-A2E7-795FC12B1B4F}" destId="{5C454EF2-7DA4-404B-8959-99D90EB02DA6}" srcOrd="0" destOrd="0" presId="urn:microsoft.com/office/officeart/2005/8/layout/cycle6"/>
    <dgm:cxn modelId="{E60E3481-CA75-4D29-93C9-B8442AC6D36A}" type="presOf" srcId="{82055C3B-C69C-4F9C-9A4D-64D00B5B53A6}" destId="{61560E20-2D91-494E-A30B-FC9F9647BD2E}" srcOrd="0" destOrd="0" presId="urn:microsoft.com/office/officeart/2005/8/layout/cycle6"/>
    <dgm:cxn modelId="{E162849E-213C-47C4-B47F-FC35505D27CA}" srcId="{BD33A790-8A44-4DEA-BC35-FA81CD769268}" destId="{54A64AE7-535E-45DD-AA1D-F20C9A848FB2}" srcOrd="3" destOrd="0" parTransId="{48905E2E-A029-4684-948B-8F667FE85768}" sibTransId="{B2D45F57-8E9A-4568-A000-D5F346500080}"/>
    <dgm:cxn modelId="{76B7EF51-F2D9-4F2C-BF49-DF656A4F5036}" srcId="{BD33A790-8A44-4DEA-BC35-FA81CD769268}" destId="{ECE14789-1139-4EC5-A2E7-795FC12B1B4F}" srcOrd="0" destOrd="0" parTransId="{98A11167-1F17-4D64-996C-DF461989DFBA}" sibTransId="{150448B9-95DB-4321-93E1-D39254913A78}"/>
    <dgm:cxn modelId="{A7AEFDF7-DEA2-4D28-A973-59D64EA09138}" type="presOf" srcId="{DDC288E0-C8C4-4527-95AF-9C459F7C58EF}" destId="{392D8AB0-34DF-44C1-8A68-963863BB447F}" srcOrd="0" destOrd="0" presId="urn:microsoft.com/office/officeart/2005/8/layout/cycle6"/>
    <dgm:cxn modelId="{80150B35-3161-43C3-A9A3-4CC3D029AFB4}" type="presOf" srcId="{38C02F49-9D7C-4DD0-99EA-814ADEC39119}" destId="{75CD68C3-7436-4963-BF26-3753BA32A94A}" srcOrd="0" destOrd="0" presId="urn:microsoft.com/office/officeart/2005/8/layout/cycle6"/>
    <dgm:cxn modelId="{2095B0A5-53BF-48A8-9D40-63862DA36163}" srcId="{BD33A790-8A44-4DEA-BC35-FA81CD769268}" destId="{DDC288E0-C8C4-4527-95AF-9C459F7C58EF}" srcOrd="1" destOrd="0" parTransId="{3FAF55CC-DD13-4FCC-AB71-D9582CD487A7}" sibTransId="{82055C3B-C69C-4F9C-9A4D-64D00B5B53A6}"/>
    <dgm:cxn modelId="{FADE43F5-8992-4302-AB6A-C70D36F47107}" type="presOf" srcId="{150448B9-95DB-4321-93E1-D39254913A78}" destId="{18A209CE-938E-41BC-B9D5-961A3E86C737}" srcOrd="0" destOrd="0" presId="urn:microsoft.com/office/officeart/2005/8/layout/cycle6"/>
    <dgm:cxn modelId="{CA3B0F25-A3B3-4094-83EA-4414B28C6669}" type="presOf" srcId="{FE558564-4AAF-4620-BE81-1C78ADD4BE9D}" destId="{DF8AC9F0-8802-4CF9-A907-F1801FCC32D6}" srcOrd="0" destOrd="0" presId="urn:microsoft.com/office/officeart/2005/8/layout/cycle6"/>
    <dgm:cxn modelId="{1A0806E4-61C6-43BD-9B78-64AEEA345113}" srcId="{BD33A790-8A44-4DEA-BC35-FA81CD769268}" destId="{38C02F49-9D7C-4DD0-99EA-814ADEC39119}" srcOrd="2" destOrd="0" parTransId="{8A929FA7-6526-4E84-8B62-C7BB83C80EBB}" sibTransId="{C5E615B6-703A-4A38-8C4F-0C98DE3EF664}"/>
    <dgm:cxn modelId="{25D90A32-A89D-497C-BF00-382EAB1A5490}" type="presOf" srcId="{54A64AE7-535E-45DD-AA1D-F20C9A848FB2}" destId="{9F2C8000-3A68-46E0-8CBE-8628C6A1D623}" srcOrd="0" destOrd="0" presId="urn:microsoft.com/office/officeart/2005/8/layout/cycle6"/>
    <dgm:cxn modelId="{B41E5A66-1035-4D5A-9C96-45FCF64917F4}" type="presParOf" srcId="{E4EDE025-4AD7-47AF-8B6B-DD772D380657}" destId="{5C454EF2-7DA4-404B-8959-99D90EB02DA6}" srcOrd="0" destOrd="0" presId="urn:microsoft.com/office/officeart/2005/8/layout/cycle6"/>
    <dgm:cxn modelId="{CB8850DC-AF1D-4CE0-8DE5-622F25F674CE}" type="presParOf" srcId="{E4EDE025-4AD7-47AF-8B6B-DD772D380657}" destId="{934E0728-3ECB-4157-B367-63167AC37A4F}" srcOrd="1" destOrd="0" presId="urn:microsoft.com/office/officeart/2005/8/layout/cycle6"/>
    <dgm:cxn modelId="{8618FF5C-19D3-4513-98BB-FEFF8D8D3CD2}" type="presParOf" srcId="{E4EDE025-4AD7-47AF-8B6B-DD772D380657}" destId="{18A209CE-938E-41BC-B9D5-961A3E86C737}" srcOrd="2" destOrd="0" presId="urn:microsoft.com/office/officeart/2005/8/layout/cycle6"/>
    <dgm:cxn modelId="{29CA45A8-9EC3-4D97-A048-29C5D7F625EC}" type="presParOf" srcId="{E4EDE025-4AD7-47AF-8B6B-DD772D380657}" destId="{392D8AB0-34DF-44C1-8A68-963863BB447F}" srcOrd="3" destOrd="0" presId="urn:microsoft.com/office/officeart/2005/8/layout/cycle6"/>
    <dgm:cxn modelId="{02A2D6EC-3E39-43CD-A8DD-72FCB228C628}" type="presParOf" srcId="{E4EDE025-4AD7-47AF-8B6B-DD772D380657}" destId="{CE8C0062-A0A9-4ED5-8394-00C26105FE38}" srcOrd="4" destOrd="0" presId="urn:microsoft.com/office/officeart/2005/8/layout/cycle6"/>
    <dgm:cxn modelId="{4F5C72CA-8415-487F-B237-7F33B76FBA99}" type="presParOf" srcId="{E4EDE025-4AD7-47AF-8B6B-DD772D380657}" destId="{61560E20-2D91-494E-A30B-FC9F9647BD2E}" srcOrd="5" destOrd="0" presId="urn:microsoft.com/office/officeart/2005/8/layout/cycle6"/>
    <dgm:cxn modelId="{E8CF3BCD-03FE-413F-94D8-40BE02133973}" type="presParOf" srcId="{E4EDE025-4AD7-47AF-8B6B-DD772D380657}" destId="{75CD68C3-7436-4963-BF26-3753BA32A94A}" srcOrd="6" destOrd="0" presId="urn:microsoft.com/office/officeart/2005/8/layout/cycle6"/>
    <dgm:cxn modelId="{065BDE23-B2C8-49FF-8CB2-7799401C5866}" type="presParOf" srcId="{E4EDE025-4AD7-47AF-8B6B-DD772D380657}" destId="{DDAA5F30-CDBE-42A1-B3AE-88B91014B8A9}" srcOrd="7" destOrd="0" presId="urn:microsoft.com/office/officeart/2005/8/layout/cycle6"/>
    <dgm:cxn modelId="{DBEBC571-CD28-41F2-B35B-E5F7C63C8EA3}" type="presParOf" srcId="{E4EDE025-4AD7-47AF-8B6B-DD772D380657}" destId="{3D427DB8-19CD-4023-8B63-0510BB42F07C}" srcOrd="8" destOrd="0" presId="urn:microsoft.com/office/officeart/2005/8/layout/cycle6"/>
    <dgm:cxn modelId="{33680588-902D-4B8F-A9B9-7614CE267982}" type="presParOf" srcId="{E4EDE025-4AD7-47AF-8B6B-DD772D380657}" destId="{9F2C8000-3A68-46E0-8CBE-8628C6A1D623}" srcOrd="9" destOrd="0" presId="urn:microsoft.com/office/officeart/2005/8/layout/cycle6"/>
    <dgm:cxn modelId="{8DD5AA53-F9F0-4A7C-A689-EF07A5A6003A}" type="presParOf" srcId="{E4EDE025-4AD7-47AF-8B6B-DD772D380657}" destId="{575663DA-7A4E-4433-B3DD-2717FB1FBA88}" srcOrd="10" destOrd="0" presId="urn:microsoft.com/office/officeart/2005/8/layout/cycle6"/>
    <dgm:cxn modelId="{D67D7C73-BFE2-495D-9CB9-BFBDF9CFB41A}" type="presParOf" srcId="{E4EDE025-4AD7-47AF-8B6B-DD772D380657}" destId="{62E621D8-9DB8-4389-B662-03EAD7D271D4}" srcOrd="11" destOrd="0" presId="urn:microsoft.com/office/officeart/2005/8/layout/cycle6"/>
    <dgm:cxn modelId="{8B7200CD-48D7-426C-9FB5-1AF52029DC3D}" type="presParOf" srcId="{E4EDE025-4AD7-47AF-8B6B-DD772D380657}" destId="{A2B8BA78-9678-4604-9E97-79C11EBACCCB}" srcOrd="12" destOrd="0" presId="urn:microsoft.com/office/officeart/2005/8/layout/cycle6"/>
    <dgm:cxn modelId="{68B89B74-BDB8-43AA-A20A-DC4E48E8DE99}" type="presParOf" srcId="{E4EDE025-4AD7-47AF-8B6B-DD772D380657}" destId="{61115909-ACFF-4932-ADA9-731BD1FB2182}" srcOrd="13" destOrd="0" presId="urn:microsoft.com/office/officeart/2005/8/layout/cycle6"/>
    <dgm:cxn modelId="{BC17082F-9D87-40F9-88E5-F0876E2EA438}" type="presParOf" srcId="{E4EDE025-4AD7-47AF-8B6B-DD772D380657}" destId="{DF8AC9F0-8802-4CF9-A907-F1801FCC32D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54EF2-7DA4-404B-8959-99D90EB02DA6}">
      <dsp:nvSpPr>
        <dsp:cNvPr id="0" name=""/>
        <dsp:cNvSpPr/>
      </dsp:nvSpPr>
      <dsp:spPr>
        <a:xfrm>
          <a:off x="2585072" y="1349"/>
          <a:ext cx="1428761" cy="928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Concentrated population of smokers</a:t>
          </a:r>
        </a:p>
      </dsp:txBody>
      <dsp:txXfrm>
        <a:off x="2630407" y="46684"/>
        <a:ext cx="1338091" cy="838024"/>
      </dsp:txXfrm>
    </dsp:sp>
    <dsp:sp modelId="{18A209CE-938E-41BC-B9D5-961A3E86C737}">
      <dsp:nvSpPr>
        <dsp:cNvPr id="0" name=""/>
        <dsp:cNvSpPr/>
      </dsp:nvSpPr>
      <dsp:spPr>
        <a:xfrm>
          <a:off x="1442541" y="465696"/>
          <a:ext cx="3713823" cy="3713823"/>
        </a:xfrm>
        <a:custGeom>
          <a:avLst/>
          <a:gdLst/>
          <a:ahLst/>
          <a:cxnLst/>
          <a:rect l="0" t="0" r="0" b="0"/>
          <a:pathLst>
            <a:path>
              <a:moveTo>
                <a:pt x="2580572" y="146813"/>
              </a:moveTo>
              <a:arcTo wR="1856911" hR="1856911" stAng="17576193" swAng="184962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D8AB0-34DF-44C1-8A68-963863BB447F}">
      <dsp:nvSpPr>
        <dsp:cNvPr id="0" name=""/>
        <dsp:cNvSpPr/>
      </dsp:nvSpPr>
      <dsp:spPr>
        <a:xfrm>
          <a:off x="4145116" y="1233086"/>
          <a:ext cx="1840730" cy="10314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Sick smokers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Teachable moment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Motivation</a:t>
          </a:r>
        </a:p>
      </dsp:txBody>
      <dsp:txXfrm>
        <a:off x="4195465" y="1283435"/>
        <a:ext cx="1740032" cy="930710"/>
      </dsp:txXfrm>
    </dsp:sp>
    <dsp:sp modelId="{61560E20-2D91-494E-A30B-FC9F9647BD2E}">
      <dsp:nvSpPr>
        <dsp:cNvPr id="0" name=""/>
        <dsp:cNvSpPr/>
      </dsp:nvSpPr>
      <dsp:spPr>
        <a:xfrm>
          <a:off x="1442541" y="465696"/>
          <a:ext cx="3713823" cy="3713823"/>
        </a:xfrm>
        <a:custGeom>
          <a:avLst/>
          <a:gdLst/>
          <a:ahLst/>
          <a:cxnLst/>
          <a:rect l="0" t="0" r="0" b="0"/>
          <a:pathLst>
            <a:path>
              <a:moveTo>
                <a:pt x="3713236" y="1810201"/>
              </a:moveTo>
              <a:arcTo wR="1856911" hR="1856911" stAng="21513515" swAng="21043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D68C3-7436-4963-BF26-3753BA32A94A}">
      <dsp:nvSpPr>
        <dsp:cNvPr id="0" name=""/>
        <dsp:cNvSpPr/>
      </dsp:nvSpPr>
      <dsp:spPr>
        <a:xfrm>
          <a:off x="3676538" y="3360534"/>
          <a:ext cx="1428761" cy="928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Effective mitigation of withdrawal</a:t>
          </a:r>
        </a:p>
      </dsp:txBody>
      <dsp:txXfrm>
        <a:off x="3721873" y="3405869"/>
        <a:ext cx="1338091" cy="838024"/>
      </dsp:txXfrm>
    </dsp:sp>
    <dsp:sp modelId="{3D427DB8-19CD-4023-8B63-0510BB42F07C}">
      <dsp:nvSpPr>
        <dsp:cNvPr id="0" name=""/>
        <dsp:cNvSpPr/>
      </dsp:nvSpPr>
      <dsp:spPr>
        <a:xfrm>
          <a:off x="1442541" y="465696"/>
          <a:ext cx="3713823" cy="3713823"/>
        </a:xfrm>
        <a:custGeom>
          <a:avLst/>
          <a:gdLst/>
          <a:ahLst/>
          <a:cxnLst/>
          <a:rect l="0" t="0" r="0" b="0"/>
          <a:pathLst>
            <a:path>
              <a:moveTo>
                <a:pt x="2226609" y="3676649"/>
              </a:moveTo>
              <a:arcTo wR="1856911" hR="1856911" stAng="4710966" swAng="137806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C8000-3A68-46E0-8CBE-8628C6A1D623}">
      <dsp:nvSpPr>
        <dsp:cNvPr id="0" name=""/>
        <dsp:cNvSpPr/>
      </dsp:nvSpPr>
      <dsp:spPr>
        <a:xfrm>
          <a:off x="1493607" y="3360534"/>
          <a:ext cx="1428761" cy="928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Effective long term treatments</a:t>
          </a:r>
        </a:p>
      </dsp:txBody>
      <dsp:txXfrm>
        <a:off x="1538942" y="3405869"/>
        <a:ext cx="1338091" cy="838024"/>
      </dsp:txXfrm>
    </dsp:sp>
    <dsp:sp modelId="{62E621D8-9DB8-4389-B662-03EAD7D271D4}">
      <dsp:nvSpPr>
        <dsp:cNvPr id="0" name=""/>
        <dsp:cNvSpPr/>
      </dsp:nvSpPr>
      <dsp:spPr>
        <a:xfrm>
          <a:off x="1442541" y="465696"/>
          <a:ext cx="3713823" cy="3713823"/>
        </a:xfrm>
        <a:custGeom>
          <a:avLst/>
          <a:gdLst/>
          <a:ahLst/>
          <a:cxnLst/>
          <a:rect l="0" t="0" r="0" b="0"/>
          <a:pathLst>
            <a:path>
              <a:moveTo>
                <a:pt x="310543" y="2884952"/>
              </a:moveTo>
              <a:arcTo wR="1856911" hR="1856911" stAng="8783019" swAng="21977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8BA78-9678-4604-9E97-79C11EBACCCB}">
      <dsp:nvSpPr>
        <dsp:cNvPr id="0" name=""/>
        <dsp:cNvSpPr/>
      </dsp:nvSpPr>
      <dsp:spPr>
        <a:xfrm>
          <a:off x="819044" y="1284443"/>
          <a:ext cx="1428761" cy="9286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Immediate benefits to the patient, hospital and society</a:t>
          </a:r>
        </a:p>
      </dsp:txBody>
      <dsp:txXfrm>
        <a:off x="864379" y="1329778"/>
        <a:ext cx="1338091" cy="838024"/>
      </dsp:txXfrm>
    </dsp:sp>
    <dsp:sp modelId="{DF8AC9F0-8802-4CF9-A907-F1801FCC32D6}">
      <dsp:nvSpPr>
        <dsp:cNvPr id="0" name=""/>
        <dsp:cNvSpPr/>
      </dsp:nvSpPr>
      <dsp:spPr>
        <a:xfrm>
          <a:off x="1442541" y="465696"/>
          <a:ext cx="3713823" cy="3713823"/>
        </a:xfrm>
        <a:custGeom>
          <a:avLst/>
          <a:gdLst/>
          <a:ahLst/>
          <a:cxnLst/>
          <a:rect l="0" t="0" r="0" b="0"/>
          <a:pathLst>
            <a:path>
              <a:moveTo>
                <a:pt x="323311" y="809920"/>
              </a:moveTo>
              <a:arcTo wR="1856911" hR="1856911" stAng="12859284" swAng="196340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3083-D83B-4122-8944-D78F9FA54DC4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405F3-174E-44D2-95A4-1A20009FE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4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731A29-6FF6-4920-B4B3-37182FC85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9CDE0E5-C293-4A8F-A1EA-8A952F0BE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93F3DDF-4AC8-4928-997C-A6600C20E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4A33-CC07-44D7-A8CD-DD71F518F0EE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052077-A16F-4527-A1D8-25DC33EB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9A99F4-5C21-4B0F-AD1E-2A8CCF76F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393-FAFE-4707-82FC-422D254FB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5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EC0DC1-1D7B-431A-A8E7-E997B536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42C2544-7F3B-45A7-AD04-EE57395E8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B7D2F-C7BC-4945-B524-068F51FA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4A33-CC07-44D7-A8CD-DD71F518F0EE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6D3B37-4C9D-43D3-B595-0D6956A99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2A0197-17B4-4372-94C2-E34985FF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393-FAFE-4707-82FC-422D254FB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95C9A5C-C70E-4B38-8C1D-4E76257632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E2E635-33E1-40A3-BF2D-DEE724123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813507-0126-40E5-BB04-2A2E7FEB1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4A33-CC07-44D7-A8CD-DD71F518F0EE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31405C-8956-4FF7-8F2B-43330250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0D7E6E-8481-4C06-AF92-C80A12BAB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393-FAFE-4707-82FC-422D254FB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57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297FD9-EBE0-4F8B-97B5-FF14B64DF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8CBED4-6806-4E6C-BB68-6E5F8E889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97D196-E3D4-4FE1-B077-1FA93702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4A33-CC07-44D7-A8CD-DD71F518F0EE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FA69F5-4981-4F2A-BD39-8EF1D7A7D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60B93A-363F-4607-8ED1-D3229DE7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393-FAFE-4707-82FC-422D254FB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4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2E408A-AEF0-40AE-8D88-02910832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3A023E-B1A2-4FC9-AB6E-1F47DC340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5BDD13-6AEB-46FA-8463-C5F4C608C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4A33-CC07-44D7-A8CD-DD71F518F0EE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8D51F5-DBCE-480A-891E-592C7EB20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78C2F3-E6AE-4AF1-B597-BF5CAC8F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393-FAFE-4707-82FC-422D254FB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75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9F76DB-1A51-4415-89F6-072B71D2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4E949B-D1B6-4D0C-B860-50AA1F6A3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D26505-399C-48D1-B9E1-CB81D2499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FC855C-FB34-4E0D-A3B0-A113BC16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4A33-CC07-44D7-A8CD-DD71F518F0EE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F3356B8-84BB-41CD-B9F1-EC810D1F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DEAD80-AEC6-49AF-824F-C8E0EA1C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393-FAFE-4707-82FC-422D254FB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71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61ACBC-37FE-4448-B1A9-D9538506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422C19-11DA-4253-AD31-FB2AAE3E3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52EEE8-7458-4D9A-BACF-21A8B3119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FDD66C-4CF2-4B82-AB04-A1F340561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BF0274-F086-438E-82AF-2AB9D39F9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A5C1C30-73F2-49E6-AC84-1C753621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4A33-CC07-44D7-A8CD-DD71F518F0EE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ADAE5E9-61A1-4B8F-BC96-02F0CA1E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D14B3DC-060A-4BE8-BC43-BFB935B40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393-FAFE-4707-82FC-422D254FB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08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B38892-498E-4A08-82EC-0ED1916E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99712FF-9805-49CB-86BA-72C32126A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4A33-CC07-44D7-A8CD-DD71F518F0EE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182F170-A059-4D08-8823-9AF998BB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A7EF2CF-282D-4D52-9404-ACB02A94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393-FAFE-4707-82FC-422D254FB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2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C5E9F6A-2ADF-4BDF-9999-E41F264E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4A33-CC07-44D7-A8CD-DD71F518F0EE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31B5002-1081-43EF-A991-9FB32683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5D7635-B1FB-4FAC-A6F3-145415A86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393-FAFE-4707-82FC-422D254FB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54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1B0F99-4516-4616-B260-33C341A0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FCC849-984E-4206-9C34-32853A9DB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CA51AB6-6C5D-4718-BFE6-5F870CBB9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908245-BBE7-4F6F-A758-E506C42F9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4A33-CC07-44D7-A8CD-DD71F518F0EE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666C6D-E07A-4842-83F4-0211DF32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AE029B-1076-4E80-A350-C9FF91C6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393-FAFE-4707-82FC-422D254FB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4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27CA15-A046-4EBE-B5E8-531A4E78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03F81F-521A-43BE-A7B6-16CC8F63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384563E-067C-4240-8456-D1EAEC68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285D0B0-5430-4022-A266-D7BDB91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54A33-CC07-44D7-A8CD-DD71F518F0EE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272F2E-DD0B-4D09-BD07-5B2EA5EF1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056868-6D2C-4815-B7F2-0ED811CC9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393-FAFE-4707-82FC-422D254FB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1CF1B3-1702-4710-8207-B82B29261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86E182-55E3-48E1-B97A-53439D1BC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BD5110-4CFF-4A4B-8510-1F6A47BDE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54A33-CC07-44D7-A8CD-DD71F518F0EE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30FF70-280E-4EED-8860-0952BB986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6A4142-78C6-4E8E-86B1-E1049117F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F393-FAFE-4707-82FC-422D254FB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2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8.svg"/><Relationship Id="rId7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2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svg"/><Relationship Id="rId7" Type="http://schemas.openxmlformats.org/officeDocument/2006/relationships/hyperlink" Target="https://www.rlbuht.nhs.uk/departments/medical-specialisms/cure-smoking-suppor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hecureproject.co.uk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6.emf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DD9E3B-9CBC-4ABE-9633-C3A0DDE444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6A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A13D840-E5A6-48A3-BBB1-2B0611E3E3C8}"/>
              </a:ext>
            </a:extLst>
          </p:cNvPr>
          <p:cNvGrpSpPr/>
          <p:nvPr/>
        </p:nvGrpSpPr>
        <p:grpSpPr>
          <a:xfrm>
            <a:off x="5489495" y="-133434"/>
            <a:ext cx="7131638" cy="7575517"/>
            <a:chOff x="5414209" y="-133434"/>
            <a:chExt cx="7131638" cy="7575517"/>
          </a:xfrm>
          <a:solidFill>
            <a:srgbClr val="354D56">
              <a:alpha val="20000"/>
            </a:srgbClr>
          </a:solidFill>
        </p:grpSpPr>
        <p:sp>
          <p:nvSpPr>
            <p:cNvPr id="8" name="Hexagon 7">
              <a:extLst>
                <a:ext uri="{FF2B5EF4-FFF2-40B4-BE49-F238E27FC236}">
                  <a16:creationId xmlns="" xmlns:a16="http://schemas.microsoft.com/office/drawing/2014/main" id="{6B11AA1B-AA53-42A0-9F6A-A82489EE834F}"/>
                </a:ext>
              </a:extLst>
            </p:cNvPr>
            <p:cNvSpPr/>
            <p:nvPr/>
          </p:nvSpPr>
          <p:spPr>
            <a:xfrm rot="1857496">
              <a:off x="9690189" y="678875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Hexagon 8">
              <a:extLst>
                <a:ext uri="{FF2B5EF4-FFF2-40B4-BE49-F238E27FC236}">
                  <a16:creationId xmlns="" xmlns:a16="http://schemas.microsoft.com/office/drawing/2014/main" id="{265DE490-5431-4959-85EB-C14F6F472A36}"/>
                </a:ext>
              </a:extLst>
            </p:cNvPr>
            <p:cNvSpPr/>
            <p:nvPr/>
          </p:nvSpPr>
          <p:spPr>
            <a:xfrm rot="1857496">
              <a:off x="9690188" y="2256663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Hexagon 9">
              <a:extLst>
                <a:ext uri="{FF2B5EF4-FFF2-40B4-BE49-F238E27FC236}">
                  <a16:creationId xmlns="" xmlns:a16="http://schemas.microsoft.com/office/drawing/2014/main" id="{FBE50208-0794-44FE-9AF7-13FA7998D4FC}"/>
                </a:ext>
              </a:extLst>
            </p:cNvPr>
            <p:cNvSpPr/>
            <p:nvPr/>
          </p:nvSpPr>
          <p:spPr>
            <a:xfrm rot="1857496">
              <a:off x="9690187" y="3810293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Hexagon 10">
              <a:extLst>
                <a:ext uri="{FF2B5EF4-FFF2-40B4-BE49-F238E27FC236}">
                  <a16:creationId xmlns="" xmlns:a16="http://schemas.microsoft.com/office/drawing/2014/main" id="{A50E38CB-E6FC-4A56-A352-7713558CFA35}"/>
                </a:ext>
              </a:extLst>
            </p:cNvPr>
            <p:cNvSpPr/>
            <p:nvPr/>
          </p:nvSpPr>
          <p:spPr>
            <a:xfrm rot="1857496">
              <a:off x="9690186" y="5363922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Hexagon 11">
              <a:extLst>
                <a:ext uri="{FF2B5EF4-FFF2-40B4-BE49-F238E27FC236}">
                  <a16:creationId xmlns="" xmlns:a16="http://schemas.microsoft.com/office/drawing/2014/main" id="{6610473E-05A1-4BD5-A93B-A2354128C5B5}"/>
                </a:ext>
              </a:extLst>
            </p:cNvPr>
            <p:cNvSpPr/>
            <p:nvPr/>
          </p:nvSpPr>
          <p:spPr>
            <a:xfrm rot="1857496">
              <a:off x="11133507" y="1467769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Hexagon 12">
              <a:extLst>
                <a:ext uri="{FF2B5EF4-FFF2-40B4-BE49-F238E27FC236}">
                  <a16:creationId xmlns="" xmlns:a16="http://schemas.microsoft.com/office/drawing/2014/main" id="{43D916DD-B7A0-4122-8F0F-34D01B5A9059}"/>
                </a:ext>
              </a:extLst>
            </p:cNvPr>
            <p:cNvSpPr/>
            <p:nvPr/>
          </p:nvSpPr>
          <p:spPr>
            <a:xfrm rot="1857496">
              <a:off x="11133507" y="3045558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Hexagon 13">
              <a:extLst>
                <a:ext uri="{FF2B5EF4-FFF2-40B4-BE49-F238E27FC236}">
                  <a16:creationId xmlns="" xmlns:a16="http://schemas.microsoft.com/office/drawing/2014/main" id="{C9ED46AD-7ABA-4569-81D0-F8CD0AFCFE10}"/>
                </a:ext>
              </a:extLst>
            </p:cNvPr>
            <p:cNvSpPr/>
            <p:nvPr/>
          </p:nvSpPr>
          <p:spPr>
            <a:xfrm rot="1857496">
              <a:off x="11133506" y="4623346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="" xmlns:a16="http://schemas.microsoft.com/office/drawing/2014/main" id="{9DC81FD9-7C8B-4FF8-BF65-11D5CCB53BD7}"/>
                </a:ext>
              </a:extLst>
            </p:cNvPr>
            <p:cNvSpPr/>
            <p:nvPr/>
          </p:nvSpPr>
          <p:spPr>
            <a:xfrm rot="1857496">
              <a:off x="8268462" y="1467769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Hexagon 15">
              <a:extLst>
                <a:ext uri="{FF2B5EF4-FFF2-40B4-BE49-F238E27FC236}">
                  <a16:creationId xmlns="" xmlns:a16="http://schemas.microsoft.com/office/drawing/2014/main" id="{DC1F5D3C-9777-441D-BDDA-3C38CA09EA6A}"/>
                </a:ext>
              </a:extLst>
            </p:cNvPr>
            <p:cNvSpPr/>
            <p:nvPr/>
          </p:nvSpPr>
          <p:spPr>
            <a:xfrm rot="1857496">
              <a:off x="8268462" y="3045558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Hexagon 16">
              <a:extLst>
                <a:ext uri="{FF2B5EF4-FFF2-40B4-BE49-F238E27FC236}">
                  <a16:creationId xmlns="" xmlns:a16="http://schemas.microsoft.com/office/drawing/2014/main" id="{2CCB7B22-499D-4539-B837-DA69E7BB78C1}"/>
                </a:ext>
              </a:extLst>
            </p:cNvPr>
            <p:cNvSpPr/>
            <p:nvPr/>
          </p:nvSpPr>
          <p:spPr>
            <a:xfrm rot="1857496">
              <a:off x="8268461" y="4623346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Hexagon 17">
              <a:extLst>
                <a:ext uri="{FF2B5EF4-FFF2-40B4-BE49-F238E27FC236}">
                  <a16:creationId xmlns="" xmlns:a16="http://schemas.microsoft.com/office/drawing/2014/main" id="{AE11D805-4A4F-4550-AF1B-1BD87589FEB3}"/>
                </a:ext>
              </a:extLst>
            </p:cNvPr>
            <p:cNvSpPr/>
            <p:nvPr/>
          </p:nvSpPr>
          <p:spPr>
            <a:xfrm rot="1857496">
              <a:off x="8268462" y="-133434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Hexagon 18">
              <a:extLst>
                <a:ext uri="{FF2B5EF4-FFF2-40B4-BE49-F238E27FC236}">
                  <a16:creationId xmlns="" xmlns:a16="http://schemas.microsoft.com/office/drawing/2014/main" id="{B93A08A2-0B22-48B5-9E5E-F3AA6B85FE1A}"/>
                </a:ext>
              </a:extLst>
            </p:cNvPr>
            <p:cNvSpPr/>
            <p:nvPr/>
          </p:nvSpPr>
          <p:spPr>
            <a:xfrm rot="1857496">
              <a:off x="8268461" y="6224549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Hexagon 19">
              <a:extLst>
                <a:ext uri="{FF2B5EF4-FFF2-40B4-BE49-F238E27FC236}">
                  <a16:creationId xmlns="" xmlns:a16="http://schemas.microsoft.com/office/drawing/2014/main" id="{4514D77A-AED2-444B-82BB-9814C0C682F5}"/>
                </a:ext>
              </a:extLst>
            </p:cNvPr>
            <p:cNvSpPr/>
            <p:nvPr/>
          </p:nvSpPr>
          <p:spPr>
            <a:xfrm rot="1857496">
              <a:off x="6835937" y="678875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Hexagon 20">
              <a:extLst>
                <a:ext uri="{FF2B5EF4-FFF2-40B4-BE49-F238E27FC236}">
                  <a16:creationId xmlns="" xmlns:a16="http://schemas.microsoft.com/office/drawing/2014/main" id="{CD65206A-6835-40C2-8A1D-D0BFF45A43CC}"/>
                </a:ext>
              </a:extLst>
            </p:cNvPr>
            <p:cNvSpPr/>
            <p:nvPr/>
          </p:nvSpPr>
          <p:spPr>
            <a:xfrm rot="1857496">
              <a:off x="6835936" y="2256663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Hexagon 21">
              <a:extLst>
                <a:ext uri="{FF2B5EF4-FFF2-40B4-BE49-F238E27FC236}">
                  <a16:creationId xmlns="" xmlns:a16="http://schemas.microsoft.com/office/drawing/2014/main" id="{A2196AAF-86C4-4B45-9662-844F8E8F2A81}"/>
                </a:ext>
              </a:extLst>
            </p:cNvPr>
            <p:cNvSpPr/>
            <p:nvPr/>
          </p:nvSpPr>
          <p:spPr>
            <a:xfrm rot="1857496">
              <a:off x="6835935" y="3810293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Hexagon 22">
              <a:extLst>
                <a:ext uri="{FF2B5EF4-FFF2-40B4-BE49-F238E27FC236}">
                  <a16:creationId xmlns="" xmlns:a16="http://schemas.microsoft.com/office/drawing/2014/main" id="{6BB2E8E7-064C-4528-AC7A-16013ED00201}"/>
                </a:ext>
              </a:extLst>
            </p:cNvPr>
            <p:cNvSpPr/>
            <p:nvPr/>
          </p:nvSpPr>
          <p:spPr>
            <a:xfrm rot="1857496">
              <a:off x="6835934" y="5363922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Hexagon 23">
              <a:extLst>
                <a:ext uri="{FF2B5EF4-FFF2-40B4-BE49-F238E27FC236}">
                  <a16:creationId xmlns="" xmlns:a16="http://schemas.microsoft.com/office/drawing/2014/main" id="{8F40CE7E-B673-49A7-ABCF-8C031CBDE64B}"/>
                </a:ext>
              </a:extLst>
            </p:cNvPr>
            <p:cNvSpPr/>
            <p:nvPr/>
          </p:nvSpPr>
          <p:spPr>
            <a:xfrm rot="1857496">
              <a:off x="5414210" y="1467769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Hexagon 24">
              <a:extLst>
                <a:ext uri="{FF2B5EF4-FFF2-40B4-BE49-F238E27FC236}">
                  <a16:creationId xmlns="" xmlns:a16="http://schemas.microsoft.com/office/drawing/2014/main" id="{694DD9AF-008C-4F9E-9893-BB195FEF9DC3}"/>
                </a:ext>
              </a:extLst>
            </p:cNvPr>
            <p:cNvSpPr/>
            <p:nvPr/>
          </p:nvSpPr>
          <p:spPr>
            <a:xfrm rot="1857496">
              <a:off x="5414210" y="3045558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Hexagon 25">
              <a:extLst>
                <a:ext uri="{FF2B5EF4-FFF2-40B4-BE49-F238E27FC236}">
                  <a16:creationId xmlns="" xmlns:a16="http://schemas.microsoft.com/office/drawing/2014/main" id="{A4D6356E-113D-4F2A-8013-3DD15A1CB2B9}"/>
                </a:ext>
              </a:extLst>
            </p:cNvPr>
            <p:cNvSpPr/>
            <p:nvPr/>
          </p:nvSpPr>
          <p:spPr>
            <a:xfrm rot="1857496">
              <a:off x="5414209" y="4623346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36A63DD-334E-4BEE-B4B4-BD69C7B5A8E4}"/>
              </a:ext>
            </a:extLst>
          </p:cNvPr>
          <p:cNvSpPr txBox="1"/>
          <p:nvPr/>
        </p:nvSpPr>
        <p:spPr>
          <a:xfrm>
            <a:off x="5405432" y="1488970"/>
            <a:ext cx="6514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D0D1D2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The CURE Project Overview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31459875-0A40-4FD6-971F-C27A8658390A}"/>
              </a:ext>
            </a:extLst>
          </p:cNvPr>
          <p:cNvCxnSpPr>
            <a:cxnSpLocks/>
          </p:cNvCxnSpPr>
          <p:nvPr/>
        </p:nvCxnSpPr>
        <p:spPr>
          <a:xfrm flipV="1">
            <a:off x="5584775" y="3818742"/>
            <a:ext cx="6687908" cy="14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663717B-62E3-457B-B11C-C4C83BDDAD93}"/>
              </a:ext>
            </a:extLst>
          </p:cNvPr>
          <p:cNvSpPr txBox="1"/>
          <p:nvPr/>
        </p:nvSpPr>
        <p:spPr>
          <a:xfrm>
            <a:off x="5405432" y="3925951"/>
            <a:ext cx="5695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D0D1D2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Freya Howle</a:t>
            </a:r>
          </a:p>
          <a:p>
            <a:r>
              <a:rPr lang="en-GB" sz="2400" dirty="0" smtClean="0">
                <a:solidFill>
                  <a:srgbClr val="D0D1D2"/>
                </a:solidFill>
                <a:latin typeface="Arial" pitchFamily="34" charset="0"/>
                <a:cs typeface="Arial" pitchFamily="34" charset="0"/>
              </a:rPr>
              <a:t>CURE Programme Lead</a:t>
            </a:r>
          </a:p>
          <a:p>
            <a:endParaRPr lang="en-GB" sz="2400" dirty="0">
              <a:solidFill>
                <a:srgbClr val="D0D1D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400" dirty="0" smtClean="0">
                <a:solidFill>
                  <a:srgbClr val="D0D1D2"/>
                </a:solidFill>
                <a:latin typeface="Arial" pitchFamily="34" charset="0"/>
                <a:cs typeface="Arial" pitchFamily="34" charset="0"/>
              </a:rPr>
              <a:t>Dr Matthew Evison</a:t>
            </a:r>
          </a:p>
          <a:p>
            <a:r>
              <a:rPr lang="en-GB" sz="2400" dirty="0" smtClean="0">
                <a:solidFill>
                  <a:srgbClr val="D0D1D2"/>
                </a:solidFill>
                <a:latin typeface="Arial" pitchFamily="34" charset="0"/>
                <a:cs typeface="Arial" pitchFamily="34" charset="0"/>
              </a:rPr>
              <a:t>CURE Clinical Lead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BCB0330-988E-42A9-A408-E9CB85816EEE}"/>
              </a:ext>
            </a:extLst>
          </p:cNvPr>
          <p:cNvSpPr txBox="1"/>
          <p:nvPr/>
        </p:nvSpPr>
        <p:spPr>
          <a:xfrm>
            <a:off x="412376" y="6409765"/>
            <a:ext cx="7077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Greater Manchester Cancer. All rights reserved.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828385" y="5233954"/>
            <a:ext cx="1286519" cy="1428109"/>
            <a:chOff x="8355500" y="4491069"/>
            <a:chExt cx="1344784" cy="1513491"/>
          </a:xfrm>
        </p:grpSpPr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8C506A03-126D-B942-AF71-37DE8F16E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5500" y="4491069"/>
              <a:ext cx="1344784" cy="151349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EC0D2463-7491-7E47-9556-76372C76C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4731" y="4744095"/>
              <a:ext cx="806323" cy="926532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C3E19B19-BF6E-1C4E-8662-099D7A2C7B25}"/>
                </a:ext>
              </a:extLst>
            </p:cNvPr>
            <p:cNvSpPr/>
            <p:nvPr/>
          </p:nvSpPr>
          <p:spPr>
            <a:xfrm>
              <a:off x="9255417" y="5380353"/>
              <a:ext cx="79207" cy="60896"/>
            </a:xfrm>
            <a:prstGeom prst="rect">
              <a:avLst/>
            </a:prstGeom>
            <a:solidFill>
              <a:srgbClr val="C5D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7" name="Graphic 47">
            <a:extLst>
              <a:ext uri="{FF2B5EF4-FFF2-40B4-BE49-F238E27FC236}">
                <a16:creationId xmlns="" xmlns:a16="http://schemas.microsoft.com/office/drawing/2014/main" id="{A61550A5-628A-4DF0-8110-42FD4CC7FF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2840" y="2299220"/>
            <a:ext cx="1309983" cy="14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7865C37-5AD3-47F0-924B-4C7BB1AF8A75}"/>
              </a:ext>
            </a:extLst>
          </p:cNvPr>
          <p:cNvGrpSpPr/>
          <p:nvPr/>
        </p:nvGrpSpPr>
        <p:grpSpPr>
          <a:xfrm>
            <a:off x="5494892" y="-133434"/>
            <a:ext cx="7131638" cy="7575517"/>
            <a:chOff x="5414209" y="-133434"/>
            <a:chExt cx="7131638" cy="7575517"/>
          </a:xfrm>
          <a:solidFill>
            <a:srgbClr val="354D56">
              <a:alpha val="5000"/>
            </a:srgbClr>
          </a:solidFill>
        </p:grpSpPr>
        <p:sp>
          <p:nvSpPr>
            <p:cNvPr id="27" name="Hexagon 26">
              <a:extLst>
                <a:ext uri="{FF2B5EF4-FFF2-40B4-BE49-F238E27FC236}">
                  <a16:creationId xmlns="" xmlns:a16="http://schemas.microsoft.com/office/drawing/2014/main" id="{6D7EB050-DA8D-4E12-B2CF-1873B21C6582}"/>
                </a:ext>
              </a:extLst>
            </p:cNvPr>
            <p:cNvSpPr/>
            <p:nvPr/>
          </p:nvSpPr>
          <p:spPr>
            <a:xfrm rot="1857496">
              <a:off x="9690189" y="678875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="" xmlns:a16="http://schemas.microsoft.com/office/drawing/2014/main" id="{77301A8A-D526-46DD-8F5C-7F59924B4186}"/>
                </a:ext>
              </a:extLst>
            </p:cNvPr>
            <p:cNvSpPr/>
            <p:nvPr/>
          </p:nvSpPr>
          <p:spPr>
            <a:xfrm rot="1857496">
              <a:off x="9690188" y="2256663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="" xmlns:a16="http://schemas.microsoft.com/office/drawing/2014/main" id="{613378E3-ED5D-4DA0-B046-5560C8DDCFDD}"/>
                </a:ext>
              </a:extLst>
            </p:cNvPr>
            <p:cNvSpPr/>
            <p:nvPr/>
          </p:nvSpPr>
          <p:spPr>
            <a:xfrm rot="1857496">
              <a:off x="9690187" y="3810293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="" xmlns:a16="http://schemas.microsoft.com/office/drawing/2014/main" id="{E727D9FB-1B1A-4899-89E9-9486E3E5240A}"/>
                </a:ext>
              </a:extLst>
            </p:cNvPr>
            <p:cNvSpPr/>
            <p:nvPr/>
          </p:nvSpPr>
          <p:spPr>
            <a:xfrm rot="1857496">
              <a:off x="9690186" y="5363922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="" xmlns:a16="http://schemas.microsoft.com/office/drawing/2014/main" id="{14DB974D-C430-429C-B0CD-E804E2320C67}"/>
                </a:ext>
              </a:extLst>
            </p:cNvPr>
            <p:cNvSpPr/>
            <p:nvPr/>
          </p:nvSpPr>
          <p:spPr>
            <a:xfrm rot="1857496">
              <a:off x="11133507" y="1467769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="" xmlns:a16="http://schemas.microsoft.com/office/drawing/2014/main" id="{B21F3B94-B259-40B5-832E-3921A4CF5D4B}"/>
                </a:ext>
              </a:extLst>
            </p:cNvPr>
            <p:cNvSpPr/>
            <p:nvPr/>
          </p:nvSpPr>
          <p:spPr>
            <a:xfrm rot="1857496">
              <a:off x="11133507" y="3045558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="" xmlns:a16="http://schemas.microsoft.com/office/drawing/2014/main" id="{51FCCC46-75FA-4866-B4D4-1120B54E2573}"/>
                </a:ext>
              </a:extLst>
            </p:cNvPr>
            <p:cNvSpPr/>
            <p:nvPr/>
          </p:nvSpPr>
          <p:spPr>
            <a:xfrm rot="1857496">
              <a:off x="11133506" y="4623346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="" xmlns:a16="http://schemas.microsoft.com/office/drawing/2014/main" id="{AE261CE3-77EB-477E-8B71-A07C61F9450D}"/>
                </a:ext>
              </a:extLst>
            </p:cNvPr>
            <p:cNvSpPr/>
            <p:nvPr/>
          </p:nvSpPr>
          <p:spPr>
            <a:xfrm rot="1857496">
              <a:off x="8268462" y="1467769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Hexagon 34">
              <a:extLst>
                <a:ext uri="{FF2B5EF4-FFF2-40B4-BE49-F238E27FC236}">
                  <a16:creationId xmlns="" xmlns:a16="http://schemas.microsoft.com/office/drawing/2014/main" id="{7734AC4C-B852-44B4-A201-9B8160C2A7E5}"/>
                </a:ext>
              </a:extLst>
            </p:cNvPr>
            <p:cNvSpPr/>
            <p:nvPr/>
          </p:nvSpPr>
          <p:spPr>
            <a:xfrm rot="1857496">
              <a:off x="8268462" y="3045558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Hexagon 35">
              <a:extLst>
                <a:ext uri="{FF2B5EF4-FFF2-40B4-BE49-F238E27FC236}">
                  <a16:creationId xmlns="" xmlns:a16="http://schemas.microsoft.com/office/drawing/2014/main" id="{45526AE2-91B4-4E32-BFAF-0B80F55ADF11}"/>
                </a:ext>
              </a:extLst>
            </p:cNvPr>
            <p:cNvSpPr/>
            <p:nvPr/>
          </p:nvSpPr>
          <p:spPr>
            <a:xfrm rot="1857496">
              <a:off x="8268461" y="4623346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Hexagon 36">
              <a:extLst>
                <a:ext uri="{FF2B5EF4-FFF2-40B4-BE49-F238E27FC236}">
                  <a16:creationId xmlns="" xmlns:a16="http://schemas.microsoft.com/office/drawing/2014/main" id="{F850BBAE-E21D-43F2-96DD-EE664B08C102}"/>
                </a:ext>
              </a:extLst>
            </p:cNvPr>
            <p:cNvSpPr/>
            <p:nvPr/>
          </p:nvSpPr>
          <p:spPr>
            <a:xfrm rot="1857496">
              <a:off x="8268462" y="-133434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="" xmlns:a16="http://schemas.microsoft.com/office/drawing/2014/main" id="{F122A395-4346-47B0-B77E-97F913918DB5}"/>
                </a:ext>
              </a:extLst>
            </p:cNvPr>
            <p:cNvSpPr/>
            <p:nvPr/>
          </p:nvSpPr>
          <p:spPr>
            <a:xfrm rot="1857496">
              <a:off x="8268461" y="6224549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="" xmlns:a16="http://schemas.microsoft.com/office/drawing/2014/main" id="{ED6A8E10-14BB-48AC-9BFA-6254FF26C099}"/>
                </a:ext>
              </a:extLst>
            </p:cNvPr>
            <p:cNvSpPr/>
            <p:nvPr/>
          </p:nvSpPr>
          <p:spPr>
            <a:xfrm rot="1857496">
              <a:off x="6835937" y="678875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="" xmlns:a16="http://schemas.microsoft.com/office/drawing/2014/main" id="{80B69ABF-12DB-4A35-A4BC-B6D2199313A3}"/>
                </a:ext>
              </a:extLst>
            </p:cNvPr>
            <p:cNvSpPr/>
            <p:nvPr/>
          </p:nvSpPr>
          <p:spPr>
            <a:xfrm rot="1857496">
              <a:off x="6835936" y="2256663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Hexagon 40">
              <a:extLst>
                <a:ext uri="{FF2B5EF4-FFF2-40B4-BE49-F238E27FC236}">
                  <a16:creationId xmlns="" xmlns:a16="http://schemas.microsoft.com/office/drawing/2014/main" id="{F9766399-BF3A-4702-B3DE-87446F65D84A}"/>
                </a:ext>
              </a:extLst>
            </p:cNvPr>
            <p:cNvSpPr/>
            <p:nvPr/>
          </p:nvSpPr>
          <p:spPr>
            <a:xfrm rot="1857496">
              <a:off x="6835935" y="3810293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Hexagon 41">
              <a:extLst>
                <a:ext uri="{FF2B5EF4-FFF2-40B4-BE49-F238E27FC236}">
                  <a16:creationId xmlns="" xmlns:a16="http://schemas.microsoft.com/office/drawing/2014/main" id="{02BD10D5-D737-42F8-BB6F-677D8297E694}"/>
                </a:ext>
              </a:extLst>
            </p:cNvPr>
            <p:cNvSpPr/>
            <p:nvPr/>
          </p:nvSpPr>
          <p:spPr>
            <a:xfrm rot="1857496">
              <a:off x="6835934" y="5363922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Hexagon 42">
              <a:extLst>
                <a:ext uri="{FF2B5EF4-FFF2-40B4-BE49-F238E27FC236}">
                  <a16:creationId xmlns="" xmlns:a16="http://schemas.microsoft.com/office/drawing/2014/main" id="{C4F36D93-2BA4-40AD-8E27-64EE5A7CF6BB}"/>
                </a:ext>
              </a:extLst>
            </p:cNvPr>
            <p:cNvSpPr/>
            <p:nvPr/>
          </p:nvSpPr>
          <p:spPr>
            <a:xfrm rot="1857496">
              <a:off x="5414210" y="1467769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Hexagon 43">
              <a:extLst>
                <a:ext uri="{FF2B5EF4-FFF2-40B4-BE49-F238E27FC236}">
                  <a16:creationId xmlns="" xmlns:a16="http://schemas.microsoft.com/office/drawing/2014/main" id="{0B73A3E7-6107-4015-BD36-56B6FFCE908E}"/>
                </a:ext>
              </a:extLst>
            </p:cNvPr>
            <p:cNvSpPr/>
            <p:nvPr/>
          </p:nvSpPr>
          <p:spPr>
            <a:xfrm rot="1857496">
              <a:off x="5414210" y="3045558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Hexagon 44">
              <a:extLst>
                <a:ext uri="{FF2B5EF4-FFF2-40B4-BE49-F238E27FC236}">
                  <a16:creationId xmlns="" xmlns:a16="http://schemas.microsoft.com/office/drawing/2014/main" id="{E8433007-0661-4F16-99DE-8EFA244001F9}"/>
                </a:ext>
              </a:extLst>
            </p:cNvPr>
            <p:cNvSpPr/>
            <p:nvPr/>
          </p:nvSpPr>
          <p:spPr>
            <a:xfrm rot="1857496">
              <a:off x="5414209" y="4623346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0" name="Graphic 69">
            <a:extLst>
              <a:ext uri="{FF2B5EF4-FFF2-40B4-BE49-F238E27FC236}">
                <a16:creationId xmlns="" xmlns:a16="http://schemas.microsoft.com/office/drawing/2014/main" id="{4D4CC5E2-CBFF-4493-9811-7D306CAFA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064" y="6155180"/>
            <a:ext cx="245685" cy="24568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47255E9-8389-4874-8F00-9351B84AF72B}"/>
              </a:ext>
            </a:extLst>
          </p:cNvPr>
          <p:cNvSpPr txBox="1"/>
          <p:nvPr/>
        </p:nvSpPr>
        <p:spPr>
          <a:xfrm>
            <a:off x="869688" y="6116439"/>
            <a:ext cx="48291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b="1" dirty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000" b="1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Cancer   </a:t>
            </a:r>
            <a:r>
              <a:rPr lang="en-GB" sz="1000" dirty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 </a:t>
            </a:r>
            <a:r>
              <a:rPr lang="en-GB" sz="1000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Cancer Board – Spotlight Update May 2021</a:t>
            </a:r>
            <a:endParaRPr lang="en-GB" sz="700" dirty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9C38B8A-B3E2-411F-967E-349BA5549A2F}"/>
              </a:ext>
            </a:extLst>
          </p:cNvPr>
          <p:cNvSpPr txBox="1"/>
          <p:nvPr/>
        </p:nvSpPr>
        <p:spPr>
          <a:xfrm>
            <a:off x="571063" y="332978"/>
            <a:ext cx="7640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CURE Project</a:t>
            </a:r>
            <a:endParaRPr lang="en-GB" sz="4400" b="1" dirty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aphic 47">
            <a:extLst>
              <a:ext uri="{FF2B5EF4-FFF2-40B4-BE49-F238E27FC236}">
                <a16:creationId xmlns="" xmlns:a16="http://schemas.microsoft.com/office/drawing/2014/main" id="{A61550A5-628A-4DF0-8110-42FD4CC7FF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8355" y="5906111"/>
            <a:ext cx="656941" cy="732021"/>
          </a:xfrm>
          <a:prstGeom prst="rect">
            <a:avLst/>
          </a:prstGeom>
        </p:spPr>
      </p:pic>
      <p:pic>
        <p:nvPicPr>
          <p:cNvPr id="1026" name="Picture 1" descr="CURE Project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521" y="68229"/>
            <a:ext cx="2524773" cy="94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1343286610"/>
              </p:ext>
            </p:extLst>
          </p:nvPr>
        </p:nvGraphicFramePr>
        <p:xfrm>
          <a:off x="5139073" y="2242899"/>
          <a:ext cx="6804891" cy="4352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5698836" y="4496454"/>
            <a:ext cx="5175763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GB" sz="1600" b="1" dirty="0">
                <a:solidFill>
                  <a:srgbClr val="A9CD4F"/>
                </a:solidFill>
              </a:rPr>
              <a:t>20,000 smokers in hospital on any given day in the </a:t>
            </a:r>
            <a:r>
              <a:rPr lang="en-GB" sz="1600" b="1" dirty="0" smtClean="0">
                <a:solidFill>
                  <a:srgbClr val="A9CD4F"/>
                </a:solidFill>
              </a:rPr>
              <a:t>UK 1 </a:t>
            </a:r>
            <a:r>
              <a:rPr lang="en-GB" sz="1600" b="1" dirty="0">
                <a:solidFill>
                  <a:srgbClr val="A9CD4F"/>
                </a:solidFill>
              </a:rPr>
              <a:t>million </a:t>
            </a:r>
            <a:r>
              <a:rPr lang="en-GB" sz="1600" b="1" dirty="0" smtClean="0">
                <a:solidFill>
                  <a:srgbClr val="A9CD4F"/>
                </a:solidFill>
              </a:rPr>
              <a:t>smokers admitted </a:t>
            </a:r>
            <a:r>
              <a:rPr lang="en-GB" sz="1600" b="1" dirty="0">
                <a:solidFill>
                  <a:srgbClr val="A9CD4F"/>
                </a:solidFill>
              </a:rPr>
              <a:t>to hospital at least once each </a:t>
            </a:r>
            <a:r>
              <a:rPr lang="en-GB" sz="1600" b="1" dirty="0" err="1" smtClean="0">
                <a:solidFill>
                  <a:srgbClr val="A9CD4F"/>
                </a:solidFill>
              </a:rPr>
              <a:t>yr</a:t>
            </a:r>
            <a:r>
              <a:rPr lang="en-GB" sz="1600" b="1" dirty="0" err="1">
                <a:solidFill>
                  <a:srgbClr val="A9CD4F"/>
                </a:solidFill>
              </a:rPr>
              <a:t>.</a:t>
            </a:r>
            <a:r>
              <a:rPr lang="en-GB" sz="1600" b="1" dirty="0" err="1" smtClean="0">
                <a:solidFill>
                  <a:srgbClr val="A9CD4F"/>
                </a:solidFill>
              </a:rPr>
              <a:t>Smokers</a:t>
            </a:r>
            <a:r>
              <a:rPr lang="en-GB" sz="1600" b="1" dirty="0" smtClean="0">
                <a:solidFill>
                  <a:srgbClr val="A9CD4F"/>
                </a:solidFill>
              </a:rPr>
              <a:t> </a:t>
            </a:r>
            <a:r>
              <a:rPr lang="en-GB" sz="1600" b="1" dirty="0">
                <a:solidFill>
                  <a:srgbClr val="A9CD4F"/>
                </a:solidFill>
              </a:rPr>
              <a:t>are 36% more likely to be admitted to hospital</a:t>
            </a:r>
          </a:p>
        </p:txBody>
      </p:sp>
      <p:sp>
        <p:nvSpPr>
          <p:cNvPr id="3" name="Up Arrow 2"/>
          <p:cNvSpPr/>
          <p:nvPr/>
        </p:nvSpPr>
        <p:spPr>
          <a:xfrm>
            <a:off x="8136586" y="3198287"/>
            <a:ext cx="552450" cy="11049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5291393" y="1227353"/>
            <a:ext cx="62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anose="020E0705020206020404" pitchFamily="34" charset="0"/>
              </a:rPr>
              <a:t>Smoking is the single greatest cause of preventable death</a:t>
            </a:r>
            <a:r>
              <a:rPr lang="en-GB" dirty="0">
                <a:latin typeface="Copperplate Gothic Bold" panose="020E0705020206020404" pitchFamily="34" charset="0"/>
              </a:rPr>
              <a:t>, disability, illness and social inequality.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548" y="984534"/>
            <a:ext cx="54892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486A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it</a:t>
            </a:r>
            <a:r>
              <a:rPr lang="en-GB" b="1" u="sng" dirty="0" smtClean="0">
                <a:solidFill>
                  <a:srgbClr val="486A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1400" dirty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CURE project is implementing a standardised tobacco addiction treatment pathway for all inpatients admitted to hospital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all patients for smoking status on admission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Offering VBA and immediate treatment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Offering an opt out specialist assessment, </a:t>
            </a:r>
            <a:r>
              <a:rPr lang="en-GB" sz="1400" i="1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behavioural </a:t>
            </a:r>
            <a:r>
              <a:rPr lang="en-GB" sz="1400" i="1" dirty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and treatment planning throughout admission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referral to appropriate follow up on </a:t>
            </a:r>
            <a:r>
              <a:rPr lang="en-GB" sz="1400" i="1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u="sng" dirty="0" smtClean="0">
                <a:solidFill>
                  <a:srgbClr val="486A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GM Cancers Ambition</a:t>
            </a:r>
          </a:p>
          <a:p>
            <a:endParaRPr lang="en-GB" sz="1400" dirty="0" smtClean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tobacco addiction treatment services are available for inpatients admitted to ALL hospitals in GM</a:t>
            </a:r>
          </a:p>
          <a:p>
            <a:pPr algn="ctr"/>
            <a:endParaRPr lang="en-GB" sz="1400" dirty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 smtClean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b="1" dirty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b="1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readmission</a:t>
            </a:r>
          </a:p>
          <a:p>
            <a:pPr algn="ctr"/>
            <a:r>
              <a:rPr lang="en-GB" sz="1400" b="1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mortality</a:t>
            </a:r>
          </a:p>
          <a:p>
            <a:pPr algn="ctr"/>
            <a:r>
              <a:rPr lang="en-GB" sz="1400" b="1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Numerous health benefits for the GM population which would positively impact every element of healthcare</a:t>
            </a:r>
            <a:endParaRPr lang="en-GB" sz="1400" b="1" dirty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548815" y="4684363"/>
            <a:ext cx="685800" cy="547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83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07865C37-5AD3-47F0-924B-4C7BB1AF8A75}"/>
              </a:ext>
            </a:extLst>
          </p:cNvPr>
          <p:cNvGrpSpPr/>
          <p:nvPr/>
        </p:nvGrpSpPr>
        <p:grpSpPr>
          <a:xfrm>
            <a:off x="5494892" y="-133434"/>
            <a:ext cx="7131638" cy="7575517"/>
            <a:chOff x="5414209" y="-133434"/>
            <a:chExt cx="7131638" cy="7575517"/>
          </a:xfrm>
          <a:solidFill>
            <a:srgbClr val="354D56">
              <a:alpha val="5000"/>
            </a:srgbClr>
          </a:solidFill>
        </p:grpSpPr>
        <p:sp>
          <p:nvSpPr>
            <p:cNvPr id="27" name="Hexagon 26">
              <a:extLst>
                <a:ext uri="{FF2B5EF4-FFF2-40B4-BE49-F238E27FC236}">
                  <a16:creationId xmlns="" xmlns:a16="http://schemas.microsoft.com/office/drawing/2014/main" id="{6D7EB050-DA8D-4E12-B2CF-1873B21C6582}"/>
                </a:ext>
              </a:extLst>
            </p:cNvPr>
            <p:cNvSpPr/>
            <p:nvPr/>
          </p:nvSpPr>
          <p:spPr>
            <a:xfrm rot="1857496">
              <a:off x="9690189" y="678875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="" xmlns:a16="http://schemas.microsoft.com/office/drawing/2014/main" id="{77301A8A-D526-46DD-8F5C-7F59924B4186}"/>
                </a:ext>
              </a:extLst>
            </p:cNvPr>
            <p:cNvSpPr/>
            <p:nvPr/>
          </p:nvSpPr>
          <p:spPr>
            <a:xfrm rot="1857496">
              <a:off x="9690188" y="2256663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Hexagon 28">
              <a:extLst>
                <a:ext uri="{FF2B5EF4-FFF2-40B4-BE49-F238E27FC236}">
                  <a16:creationId xmlns="" xmlns:a16="http://schemas.microsoft.com/office/drawing/2014/main" id="{613378E3-ED5D-4DA0-B046-5560C8DDCFDD}"/>
                </a:ext>
              </a:extLst>
            </p:cNvPr>
            <p:cNvSpPr/>
            <p:nvPr/>
          </p:nvSpPr>
          <p:spPr>
            <a:xfrm rot="1857496">
              <a:off x="9690187" y="3810293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Hexagon 29">
              <a:extLst>
                <a:ext uri="{FF2B5EF4-FFF2-40B4-BE49-F238E27FC236}">
                  <a16:creationId xmlns="" xmlns:a16="http://schemas.microsoft.com/office/drawing/2014/main" id="{E727D9FB-1B1A-4899-89E9-9486E3E5240A}"/>
                </a:ext>
              </a:extLst>
            </p:cNvPr>
            <p:cNvSpPr/>
            <p:nvPr/>
          </p:nvSpPr>
          <p:spPr>
            <a:xfrm rot="1857496">
              <a:off x="9690186" y="5363922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Hexagon 30">
              <a:extLst>
                <a:ext uri="{FF2B5EF4-FFF2-40B4-BE49-F238E27FC236}">
                  <a16:creationId xmlns="" xmlns:a16="http://schemas.microsoft.com/office/drawing/2014/main" id="{14DB974D-C430-429C-B0CD-E804E2320C67}"/>
                </a:ext>
              </a:extLst>
            </p:cNvPr>
            <p:cNvSpPr/>
            <p:nvPr/>
          </p:nvSpPr>
          <p:spPr>
            <a:xfrm rot="1857496">
              <a:off x="11133507" y="1467769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Hexagon 31">
              <a:extLst>
                <a:ext uri="{FF2B5EF4-FFF2-40B4-BE49-F238E27FC236}">
                  <a16:creationId xmlns="" xmlns:a16="http://schemas.microsoft.com/office/drawing/2014/main" id="{B21F3B94-B259-40B5-832E-3921A4CF5D4B}"/>
                </a:ext>
              </a:extLst>
            </p:cNvPr>
            <p:cNvSpPr/>
            <p:nvPr/>
          </p:nvSpPr>
          <p:spPr>
            <a:xfrm rot="1857496">
              <a:off x="11133507" y="3045558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Hexagon 32">
              <a:extLst>
                <a:ext uri="{FF2B5EF4-FFF2-40B4-BE49-F238E27FC236}">
                  <a16:creationId xmlns="" xmlns:a16="http://schemas.microsoft.com/office/drawing/2014/main" id="{51FCCC46-75FA-4866-B4D4-1120B54E2573}"/>
                </a:ext>
              </a:extLst>
            </p:cNvPr>
            <p:cNvSpPr/>
            <p:nvPr/>
          </p:nvSpPr>
          <p:spPr>
            <a:xfrm rot="1857496">
              <a:off x="11133506" y="4623346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Hexagon 33">
              <a:extLst>
                <a:ext uri="{FF2B5EF4-FFF2-40B4-BE49-F238E27FC236}">
                  <a16:creationId xmlns="" xmlns:a16="http://schemas.microsoft.com/office/drawing/2014/main" id="{AE261CE3-77EB-477E-8B71-A07C61F9450D}"/>
                </a:ext>
              </a:extLst>
            </p:cNvPr>
            <p:cNvSpPr/>
            <p:nvPr/>
          </p:nvSpPr>
          <p:spPr>
            <a:xfrm rot="1857496">
              <a:off x="8268462" y="1467769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Hexagon 34">
              <a:extLst>
                <a:ext uri="{FF2B5EF4-FFF2-40B4-BE49-F238E27FC236}">
                  <a16:creationId xmlns="" xmlns:a16="http://schemas.microsoft.com/office/drawing/2014/main" id="{7734AC4C-B852-44B4-A201-9B8160C2A7E5}"/>
                </a:ext>
              </a:extLst>
            </p:cNvPr>
            <p:cNvSpPr/>
            <p:nvPr/>
          </p:nvSpPr>
          <p:spPr>
            <a:xfrm rot="1857496">
              <a:off x="8268462" y="3045558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Hexagon 35">
              <a:extLst>
                <a:ext uri="{FF2B5EF4-FFF2-40B4-BE49-F238E27FC236}">
                  <a16:creationId xmlns="" xmlns:a16="http://schemas.microsoft.com/office/drawing/2014/main" id="{45526AE2-91B4-4E32-BFAF-0B80F55ADF11}"/>
                </a:ext>
              </a:extLst>
            </p:cNvPr>
            <p:cNvSpPr/>
            <p:nvPr/>
          </p:nvSpPr>
          <p:spPr>
            <a:xfrm rot="1857496">
              <a:off x="8268461" y="4623346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Hexagon 36">
              <a:extLst>
                <a:ext uri="{FF2B5EF4-FFF2-40B4-BE49-F238E27FC236}">
                  <a16:creationId xmlns="" xmlns:a16="http://schemas.microsoft.com/office/drawing/2014/main" id="{F850BBAE-E21D-43F2-96DD-EE664B08C102}"/>
                </a:ext>
              </a:extLst>
            </p:cNvPr>
            <p:cNvSpPr/>
            <p:nvPr/>
          </p:nvSpPr>
          <p:spPr>
            <a:xfrm rot="1857496">
              <a:off x="8268462" y="-133434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Hexagon 37">
              <a:extLst>
                <a:ext uri="{FF2B5EF4-FFF2-40B4-BE49-F238E27FC236}">
                  <a16:creationId xmlns="" xmlns:a16="http://schemas.microsoft.com/office/drawing/2014/main" id="{F122A395-4346-47B0-B77E-97F913918DB5}"/>
                </a:ext>
              </a:extLst>
            </p:cNvPr>
            <p:cNvSpPr/>
            <p:nvPr/>
          </p:nvSpPr>
          <p:spPr>
            <a:xfrm rot="1857496">
              <a:off x="8268461" y="6224549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Hexagon 38">
              <a:extLst>
                <a:ext uri="{FF2B5EF4-FFF2-40B4-BE49-F238E27FC236}">
                  <a16:creationId xmlns="" xmlns:a16="http://schemas.microsoft.com/office/drawing/2014/main" id="{ED6A8E10-14BB-48AC-9BFA-6254FF26C099}"/>
                </a:ext>
              </a:extLst>
            </p:cNvPr>
            <p:cNvSpPr/>
            <p:nvPr/>
          </p:nvSpPr>
          <p:spPr>
            <a:xfrm rot="1857496">
              <a:off x="6835937" y="678875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Hexagon 39">
              <a:extLst>
                <a:ext uri="{FF2B5EF4-FFF2-40B4-BE49-F238E27FC236}">
                  <a16:creationId xmlns="" xmlns:a16="http://schemas.microsoft.com/office/drawing/2014/main" id="{80B69ABF-12DB-4A35-A4BC-B6D2199313A3}"/>
                </a:ext>
              </a:extLst>
            </p:cNvPr>
            <p:cNvSpPr/>
            <p:nvPr/>
          </p:nvSpPr>
          <p:spPr>
            <a:xfrm rot="1857496">
              <a:off x="6835936" y="2256663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Hexagon 40">
              <a:extLst>
                <a:ext uri="{FF2B5EF4-FFF2-40B4-BE49-F238E27FC236}">
                  <a16:creationId xmlns="" xmlns:a16="http://schemas.microsoft.com/office/drawing/2014/main" id="{F9766399-BF3A-4702-B3DE-87446F65D84A}"/>
                </a:ext>
              </a:extLst>
            </p:cNvPr>
            <p:cNvSpPr/>
            <p:nvPr/>
          </p:nvSpPr>
          <p:spPr>
            <a:xfrm rot="1857496">
              <a:off x="6835935" y="3810293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Hexagon 41">
              <a:extLst>
                <a:ext uri="{FF2B5EF4-FFF2-40B4-BE49-F238E27FC236}">
                  <a16:creationId xmlns="" xmlns:a16="http://schemas.microsoft.com/office/drawing/2014/main" id="{02BD10D5-D737-42F8-BB6F-677D8297E694}"/>
                </a:ext>
              </a:extLst>
            </p:cNvPr>
            <p:cNvSpPr/>
            <p:nvPr/>
          </p:nvSpPr>
          <p:spPr>
            <a:xfrm rot="1857496">
              <a:off x="6835934" y="5363922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Hexagon 42">
              <a:extLst>
                <a:ext uri="{FF2B5EF4-FFF2-40B4-BE49-F238E27FC236}">
                  <a16:creationId xmlns="" xmlns:a16="http://schemas.microsoft.com/office/drawing/2014/main" id="{C4F36D93-2BA4-40AD-8E27-64EE5A7CF6BB}"/>
                </a:ext>
              </a:extLst>
            </p:cNvPr>
            <p:cNvSpPr/>
            <p:nvPr/>
          </p:nvSpPr>
          <p:spPr>
            <a:xfrm rot="1857496">
              <a:off x="5414210" y="1467769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Hexagon 43">
              <a:extLst>
                <a:ext uri="{FF2B5EF4-FFF2-40B4-BE49-F238E27FC236}">
                  <a16:creationId xmlns="" xmlns:a16="http://schemas.microsoft.com/office/drawing/2014/main" id="{0B73A3E7-6107-4015-BD36-56B6FFCE908E}"/>
                </a:ext>
              </a:extLst>
            </p:cNvPr>
            <p:cNvSpPr/>
            <p:nvPr/>
          </p:nvSpPr>
          <p:spPr>
            <a:xfrm rot="1857496">
              <a:off x="5414210" y="3045558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Hexagon 44">
              <a:extLst>
                <a:ext uri="{FF2B5EF4-FFF2-40B4-BE49-F238E27FC236}">
                  <a16:creationId xmlns="" xmlns:a16="http://schemas.microsoft.com/office/drawing/2014/main" id="{E8433007-0661-4F16-99DE-8EFA244001F9}"/>
                </a:ext>
              </a:extLst>
            </p:cNvPr>
            <p:cNvSpPr/>
            <p:nvPr/>
          </p:nvSpPr>
          <p:spPr>
            <a:xfrm rot="1857496">
              <a:off x="5414209" y="4623346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0" name="Graphic 69">
            <a:extLst>
              <a:ext uri="{FF2B5EF4-FFF2-40B4-BE49-F238E27FC236}">
                <a16:creationId xmlns="" xmlns:a16="http://schemas.microsoft.com/office/drawing/2014/main" id="{4D4CC5E2-CBFF-4493-9811-7D306CAFA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064" y="6155180"/>
            <a:ext cx="245685" cy="245685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747255E9-8389-4874-8F00-9351B84AF72B}"/>
              </a:ext>
            </a:extLst>
          </p:cNvPr>
          <p:cNvSpPr txBox="1"/>
          <p:nvPr/>
        </p:nvSpPr>
        <p:spPr>
          <a:xfrm>
            <a:off x="869688" y="6116439"/>
            <a:ext cx="48291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00" b="1" dirty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000" b="1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Cancer   </a:t>
            </a:r>
            <a:r>
              <a:rPr lang="en-GB" sz="1000" dirty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 </a:t>
            </a:r>
            <a:r>
              <a:rPr lang="en-GB" sz="1000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Cancer Board – Spotlight Update May 2021</a:t>
            </a:r>
            <a:endParaRPr lang="en-GB" sz="700" dirty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9C38B8A-B3E2-411F-967E-349BA5549A2F}"/>
              </a:ext>
            </a:extLst>
          </p:cNvPr>
          <p:cNvSpPr txBox="1"/>
          <p:nvPr/>
        </p:nvSpPr>
        <p:spPr>
          <a:xfrm>
            <a:off x="571063" y="332978"/>
            <a:ext cx="8987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 rollout – what have we achieved?</a:t>
            </a:r>
            <a:endParaRPr lang="en-GB" sz="3600" b="1" dirty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aphic 47">
            <a:extLst>
              <a:ext uri="{FF2B5EF4-FFF2-40B4-BE49-F238E27FC236}">
                <a16:creationId xmlns="" xmlns:a16="http://schemas.microsoft.com/office/drawing/2014/main" id="{A61550A5-628A-4DF0-8110-42FD4CC7FF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8355" y="5906111"/>
            <a:ext cx="656941" cy="732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1061" y="1156393"/>
            <a:ext cx="1064283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CURE Project has now </a:t>
            </a:r>
            <a:r>
              <a:rPr lang="en-GB" sz="1400" b="1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successfully launched in all 7 of the phase 1 hospital sites in GM </a:t>
            </a:r>
            <a:r>
              <a:rPr lang="en-GB" sz="1400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the 14</a:t>
            </a:r>
            <a:r>
              <a:rPr lang="en-GB" sz="1400" baseline="30000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400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2020 </a:t>
            </a:r>
            <a:r>
              <a:rPr lang="en-GB" sz="1400" i="1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(Oldham, Salford, Bury &amp; Rochdale, Wigan, Tameside &amp; Stockport).</a:t>
            </a:r>
          </a:p>
          <a:p>
            <a:endParaRPr lang="en-GB" sz="1400" dirty="0" smtClean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each locality we have worked with many stakeholders across secondary and primary care to ensure a successful launch of a new treatment pathway for all smokers admitted to hospital.</a:t>
            </a:r>
          </a:p>
          <a:p>
            <a:endParaRPr lang="en-GB" sz="1400" dirty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486A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X17 new CURE team members </a:t>
            </a:r>
            <a:r>
              <a:rPr lang="en-GB" sz="1400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recruited across GM to 1 year contracts – Specialist nurses, advisors and administrators.</a:t>
            </a:r>
          </a:p>
          <a:p>
            <a:endParaRPr lang="en-GB" sz="1400" dirty="0" smtClean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CURE website </a:t>
            </a:r>
            <a:r>
              <a:rPr lang="en-GB" sz="1400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had over </a:t>
            </a:r>
            <a:r>
              <a:rPr lang="en-GB" sz="1400" b="1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1.5million visitors </a:t>
            </a:r>
            <a:r>
              <a:rPr lang="en-GB" sz="1400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launching in 2018 – </a:t>
            </a:r>
            <a:r>
              <a:rPr lang="en-GB" sz="1400" i="1" dirty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Royal Liverpool University Hospital </a:t>
            </a:r>
            <a:r>
              <a:rPr lang="en-GB" sz="1400" i="1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Leighton Hospital (MCHT) are both delivering the CURE model with over 10 other hospitals/regions using key aspects of the model to set up and deliver acute care based services.</a:t>
            </a:r>
          </a:p>
          <a:p>
            <a:endParaRPr lang="en-GB" sz="1400" dirty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CURE Nursing Teams across GM have come together for several Specialist Networking days </a:t>
            </a:r>
            <a:r>
              <a:rPr lang="en-GB" sz="1400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share best practice and learning, as well as to support each other though a challenging time for face to face services.</a:t>
            </a:r>
          </a:p>
          <a:p>
            <a:endParaRPr lang="en-GB" sz="1400" dirty="0" smtClean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with the </a:t>
            </a:r>
            <a:r>
              <a:rPr lang="en-GB" sz="1400" dirty="0" err="1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Smokefree</a:t>
            </a:r>
            <a:r>
              <a:rPr lang="en-GB" sz="1400" dirty="0" smtClean="0">
                <a:solidFill>
                  <a:srgbClr val="486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Pregnancy Programme our CURE Programme Lead is working in an advisory role with NHSE&amp;I on delivery of the Prevention element of LTP – focusing on delivery of tobacco addiction services in acute, maternity and mental health services by 2023/24.</a:t>
            </a:r>
          </a:p>
          <a:p>
            <a:endParaRPr lang="en-GB" sz="1400" dirty="0">
              <a:solidFill>
                <a:srgbClr val="486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026" name="Picture 1" descr="CURE Project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521" y="68229"/>
            <a:ext cx="2524773" cy="94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4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EFC5EDB-FC0D-C441-9C34-7DB3CC6D979A}"/>
              </a:ext>
            </a:extLst>
          </p:cNvPr>
          <p:cNvSpPr/>
          <p:nvPr/>
        </p:nvSpPr>
        <p:spPr>
          <a:xfrm>
            <a:off x="0" y="205251"/>
            <a:ext cx="12192000" cy="5448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Implementing CURE – pillars of success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6032159-9C92-9E40-8ABB-433404CC3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6460275"/>
            <a:ext cx="12192001" cy="3048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4ACFDD2-CD07-4E4C-ABFE-FCE56B2164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868" b="12976"/>
          <a:stretch/>
        </p:blipFill>
        <p:spPr>
          <a:xfrm>
            <a:off x="779750" y="1078967"/>
            <a:ext cx="10632496" cy="515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90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EFC5EDB-FC0D-C441-9C34-7DB3CC6D979A}"/>
              </a:ext>
            </a:extLst>
          </p:cNvPr>
          <p:cNvSpPr/>
          <p:nvPr/>
        </p:nvSpPr>
        <p:spPr>
          <a:xfrm>
            <a:off x="0" y="205251"/>
            <a:ext cx="12192000" cy="5448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Updated Service Model – COVID 19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6032159-9C92-9E40-8ABB-433404CC3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6460275"/>
            <a:ext cx="12192001" cy="3048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48" y="1035050"/>
            <a:ext cx="75565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58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" b="7669"/>
          <a:stretch/>
        </p:blipFill>
        <p:spPr bwMode="auto">
          <a:xfrm>
            <a:off x="3560748" y="1162050"/>
            <a:ext cx="4790232" cy="509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EFC5EDB-FC0D-C441-9C34-7DB3CC6D979A}"/>
              </a:ext>
            </a:extLst>
          </p:cNvPr>
          <p:cNvSpPr/>
          <p:nvPr/>
        </p:nvSpPr>
        <p:spPr>
          <a:xfrm>
            <a:off x="0" y="205251"/>
            <a:ext cx="12192000" cy="5448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Wythenshawe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Hospital (pilot site) outcomes – Oct 2018 to Feb 2021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D016D39-DDC0-0442-A986-E3E7F7E85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9" t="10696" r="45523" b="61832"/>
          <a:stretch/>
        </p:blipFill>
        <p:spPr>
          <a:xfrm>
            <a:off x="235654" y="891539"/>
            <a:ext cx="1952167" cy="730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76032159-9C92-9E40-8ABB-433404CC3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6460275"/>
            <a:ext cx="12192001" cy="304820"/>
          </a:xfrm>
          <a:prstGeom prst="rect">
            <a:avLst/>
          </a:prstGeom>
        </p:spPr>
      </p:pic>
      <p:pic>
        <p:nvPicPr>
          <p:cNvPr id="3076" name="Picture 4" descr="0b979ad4-3d15-4a43-b163-4c1f0ec75ddf@GBRP2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4" y="1910843"/>
            <a:ext cx="1716971" cy="128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3a75574f-dc4c-476e-beb5-f07ad108fac6@GBRP26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37" y="3419474"/>
            <a:ext cx="1367962" cy="146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272f0466-5acf-4927-a8a1-1ed81eabd1ad@GBRP26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7" y="5021148"/>
            <a:ext cx="1682398" cy="12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bbab7547-4666-4171-880b-4f1ac6de10f1@GBRP26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1189727"/>
            <a:ext cx="1952625" cy="144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f9329096-01e1-4c0a-b35d-34528529bea5@GBRP26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2" y="3009652"/>
            <a:ext cx="1985963" cy="146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7" y="4710614"/>
            <a:ext cx="2266950" cy="151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31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9"/>
          <a:stretch/>
        </p:blipFill>
        <p:spPr bwMode="auto">
          <a:xfrm>
            <a:off x="1211738" y="1746025"/>
            <a:ext cx="4549789" cy="34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8"/>
          <a:stretch/>
        </p:blipFill>
        <p:spPr bwMode="auto">
          <a:xfrm>
            <a:off x="6378856" y="1746025"/>
            <a:ext cx="4465145" cy="344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435" y="5536299"/>
            <a:ext cx="4414711" cy="76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EFC5EDB-FC0D-C441-9C34-7DB3CC6D979A}"/>
              </a:ext>
            </a:extLst>
          </p:cNvPr>
          <p:cNvSpPr/>
          <p:nvPr/>
        </p:nvSpPr>
        <p:spPr>
          <a:xfrm>
            <a:off x="0" y="205251"/>
            <a:ext cx="12192000" cy="5448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Headline Success of CURE in GM – 2019-2021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D016D39-DDC0-0442-A986-E3E7F7E852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39" t="10696" r="45523" b="61832"/>
          <a:stretch/>
        </p:blipFill>
        <p:spPr>
          <a:xfrm>
            <a:off x="235653" y="891538"/>
            <a:ext cx="1952167" cy="73060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343275" y="2219325"/>
            <a:ext cx="1162050" cy="2762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9067800" y="3914775"/>
            <a:ext cx="1162050" cy="2762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2924375" y="3914775"/>
            <a:ext cx="7700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4240" y="4638675"/>
            <a:ext cx="10462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86775" y="1933575"/>
            <a:ext cx="10477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76032159-9C92-9E40-8ABB-433404CC3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" y="6460275"/>
            <a:ext cx="12192001" cy="3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8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EFC5EDB-FC0D-C441-9C34-7DB3CC6D979A}"/>
              </a:ext>
            </a:extLst>
          </p:cNvPr>
          <p:cNvSpPr/>
          <p:nvPr/>
        </p:nvSpPr>
        <p:spPr>
          <a:xfrm>
            <a:off x="0" y="205251"/>
            <a:ext cx="12192000" cy="5448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D016D39-DDC0-0442-A986-E3E7F7E85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9" t="10696" r="45523" b="61832"/>
          <a:stretch/>
        </p:blipFill>
        <p:spPr>
          <a:xfrm>
            <a:off x="235653" y="891538"/>
            <a:ext cx="1952167" cy="7306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lc="http://schemas.openxmlformats.org/drawingml/2006/lockedCanvas" xmlns:a16="http://schemas.microsoft.com/office/drawing/2014/main" xmlns="" id="{76032159-9C92-9E40-8ABB-433404CC3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6460275"/>
            <a:ext cx="12192001" cy="3048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52700"/>
            <a:ext cx="6484669" cy="348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9" y="1965841"/>
            <a:ext cx="6000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15150" y="1162050"/>
            <a:ext cx="4819650" cy="24929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 smtClean="0"/>
              <a:t>All Provider’s that have launched the CURE service are monitoring a set of standard key performance indicators including: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Recording of smoking status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Offer of VBA &amp; medication on admission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Acceptance of specialist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Quit status (4 and 12 week)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Community service follow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 smtClean="0"/>
              <a:t>Pharmacotherapy costs</a:t>
            </a:r>
          </a:p>
        </p:txBody>
      </p:sp>
      <p:sp>
        <p:nvSpPr>
          <p:cNvPr id="5" name="Flowchart: Punched Tape 4"/>
          <p:cNvSpPr/>
          <p:nvPr/>
        </p:nvSpPr>
        <p:spPr>
          <a:xfrm>
            <a:off x="6915151" y="3829050"/>
            <a:ext cx="4819650" cy="255270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also completed the following as part of the rollout of CURE in GM</a:t>
            </a:r>
            <a:r>
              <a:rPr lang="en-GB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Behavioural Analysis  -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implement a new treatment pathway successfully</a:t>
            </a:r>
          </a:p>
          <a:p>
            <a:pPr algn="ctr"/>
            <a:r>
              <a:rPr lang="en-GB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 wide staff survey – 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the barriers to </a:t>
            </a:r>
            <a:r>
              <a:rPr lang="en-GB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smokefree</a:t>
            </a:r>
            <a:r>
              <a:rPr lang="en-GB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sites</a:t>
            </a: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30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BDD9E3B-9CBC-4ABE-9633-C3A0DDE4445B}"/>
              </a:ext>
            </a:extLst>
          </p:cNvPr>
          <p:cNvSpPr/>
          <p:nvPr/>
        </p:nvSpPr>
        <p:spPr>
          <a:xfrm>
            <a:off x="0" y="-9987"/>
            <a:ext cx="12192000" cy="6858000"/>
          </a:xfrm>
          <a:prstGeom prst="rect">
            <a:avLst/>
          </a:prstGeom>
          <a:solidFill>
            <a:srgbClr val="486A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A13D840-E5A6-48A3-BBB1-2B0611E3E3C8}"/>
              </a:ext>
            </a:extLst>
          </p:cNvPr>
          <p:cNvGrpSpPr/>
          <p:nvPr/>
        </p:nvGrpSpPr>
        <p:grpSpPr>
          <a:xfrm>
            <a:off x="5484098" y="-133434"/>
            <a:ext cx="7131638" cy="7575517"/>
            <a:chOff x="5414209" y="-133434"/>
            <a:chExt cx="7131638" cy="7575517"/>
          </a:xfrm>
          <a:solidFill>
            <a:srgbClr val="354D56">
              <a:alpha val="20000"/>
            </a:srgbClr>
          </a:solidFill>
        </p:grpSpPr>
        <p:sp>
          <p:nvSpPr>
            <p:cNvPr id="8" name="Hexagon 7">
              <a:extLst>
                <a:ext uri="{FF2B5EF4-FFF2-40B4-BE49-F238E27FC236}">
                  <a16:creationId xmlns="" xmlns:a16="http://schemas.microsoft.com/office/drawing/2014/main" id="{6B11AA1B-AA53-42A0-9F6A-A82489EE834F}"/>
                </a:ext>
              </a:extLst>
            </p:cNvPr>
            <p:cNvSpPr/>
            <p:nvPr/>
          </p:nvSpPr>
          <p:spPr>
            <a:xfrm rot="1857496">
              <a:off x="9690189" y="678875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Hexagon 8">
              <a:extLst>
                <a:ext uri="{FF2B5EF4-FFF2-40B4-BE49-F238E27FC236}">
                  <a16:creationId xmlns="" xmlns:a16="http://schemas.microsoft.com/office/drawing/2014/main" id="{265DE490-5431-4959-85EB-C14F6F472A36}"/>
                </a:ext>
              </a:extLst>
            </p:cNvPr>
            <p:cNvSpPr/>
            <p:nvPr/>
          </p:nvSpPr>
          <p:spPr>
            <a:xfrm rot="1857496">
              <a:off x="9690188" y="2256663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Hexagon 9">
              <a:extLst>
                <a:ext uri="{FF2B5EF4-FFF2-40B4-BE49-F238E27FC236}">
                  <a16:creationId xmlns="" xmlns:a16="http://schemas.microsoft.com/office/drawing/2014/main" id="{FBE50208-0794-44FE-9AF7-13FA7998D4FC}"/>
                </a:ext>
              </a:extLst>
            </p:cNvPr>
            <p:cNvSpPr/>
            <p:nvPr/>
          </p:nvSpPr>
          <p:spPr>
            <a:xfrm rot="1857496">
              <a:off x="9690187" y="3810293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Hexagon 10">
              <a:extLst>
                <a:ext uri="{FF2B5EF4-FFF2-40B4-BE49-F238E27FC236}">
                  <a16:creationId xmlns="" xmlns:a16="http://schemas.microsoft.com/office/drawing/2014/main" id="{A50E38CB-E6FC-4A56-A352-7713558CFA35}"/>
                </a:ext>
              </a:extLst>
            </p:cNvPr>
            <p:cNvSpPr/>
            <p:nvPr/>
          </p:nvSpPr>
          <p:spPr>
            <a:xfrm rot="1857496">
              <a:off x="9690186" y="5363922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Hexagon 11">
              <a:extLst>
                <a:ext uri="{FF2B5EF4-FFF2-40B4-BE49-F238E27FC236}">
                  <a16:creationId xmlns="" xmlns:a16="http://schemas.microsoft.com/office/drawing/2014/main" id="{6610473E-05A1-4BD5-A93B-A2354128C5B5}"/>
                </a:ext>
              </a:extLst>
            </p:cNvPr>
            <p:cNvSpPr/>
            <p:nvPr/>
          </p:nvSpPr>
          <p:spPr>
            <a:xfrm rot="1857496">
              <a:off x="11133507" y="1467769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Hexagon 12">
              <a:extLst>
                <a:ext uri="{FF2B5EF4-FFF2-40B4-BE49-F238E27FC236}">
                  <a16:creationId xmlns="" xmlns:a16="http://schemas.microsoft.com/office/drawing/2014/main" id="{43D916DD-B7A0-4122-8F0F-34D01B5A9059}"/>
                </a:ext>
              </a:extLst>
            </p:cNvPr>
            <p:cNvSpPr/>
            <p:nvPr/>
          </p:nvSpPr>
          <p:spPr>
            <a:xfrm rot="1857496">
              <a:off x="11133507" y="3045558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Hexagon 13">
              <a:extLst>
                <a:ext uri="{FF2B5EF4-FFF2-40B4-BE49-F238E27FC236}">
                  <a16:creationId xmlns="" xmlns:a16="http://schemas.microsoft.com/office/drawing/2014/main" id="{C9ED46AD-7ABA-4569-81D0-F8CD0AFCFE10}"/>
                </a:ext>
              </a:extLst>
            </p:cNvPr>
            <p:cNvSpPr/>
            <p:nvPr/>
          </p:nvSpPr>
          <p:spPr>
            <a:xfrm rot="1857496">
              <a:off x="11133506" y="4623346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="" xmlns:a16="http://schemas.microsoft.com/office/drawing/2014/main" id="{9DC81FD9-7C8B-4FF8-BF65-11D5CCB53BD7}"/>
                </a:ext>
              </a:extLst>
            </p:cNvPr>
            <p:cNvSpPr/>
            <p:nvPr/>
          </p:nvSpPr>
          <p:spPr>
            <a:xfrm rot="1857496">
              <a:off x="8268462" y="1467769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Hexagon 15">
              <a:extLst>
                <a:ext uri="{FF2B5EF4-FFF2-40B4-BE49-F238E27FC236}">
                  <a16:creationId xmlns="" xmlns:a16="http://schemas.microsoft.com/office/drawing/2014/main" id="{DC1F5D3C-9777-441D-BDDA-3C38CA09EA6A}"/>
                </a:ext>
              </a:extLst>
            </p:cNvPr>
            <p:cNvSpPr/>
            <p:nvPr/>
          </p:nvSpPr>
          <p:spPr>
            <a:xfrm rot="1857496">
              <a:off x="8268462" y="3045558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Hexagon 16">
              <a:extLst>
                <a:ext uri="{FF2B5EF4-FFF2-40B4-BE49-F238E27FC236}">
                  <a16:creationId xmlns="" xmlns:a16="http://schemas.microsoft.com/office/drawing/2014/main" id="{2CCB7B22-499D-4539-B837-DA69E7BB78C1}"/>
                </a:ext>
              </a:extLst>
            </p:cNvPr>
            <p:cNvSpPr/>
            <p:nvPr/>
          </p:nvSpPr>
          <p:spPr>
            <a:xfrm rot="1857496">
              <a:off x="8268461" y="4623346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Hexagon 17">
              <a:extLst>
                <a:ext uri="{FF2B5EF4-FFF2-40B4-BE49-F238E27FC236}">
                  <a16:creationId xmlns="" xmlns:a16="http://schemas.microsoft.com/office/drawing/2014/main" id="{AE11D805-4A4F-4550-AF1B-1BD87589FEB3}"/>
                </a:ext>
              </a:extLst>
            </p:cNvPr>
            <p:cNvSpPr/>
            <p:nvPr/>
          </p:nvSpPr>
          <p:spPr>
            <a:xfrm rot="1857496">
              <a:off x="8268462" y="-133434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Hexagon 18">
              <a:extLst>
                <a:ext uri="{FF2B5EF4-FFF2-40B4-BE49-F238E27FC236}">
                  <a16:creationId xmlns="" xmlns:a16="http://schemas.microsoft.com/office/drawing/2014/main" id="{B93A08A2-0B22-48B5-9E5E-F3AA6B85FE1A}"/>
                </a:ext>
              </a:extLst>
            </p:cNvPr>
            <p:cNvSpPr/>
            <p:nvPr/>
          </p:nvSpPr>
          <p:spPr>
            <a:xfrm rot="1857496">
              <a:off x="8268461" y="6224549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Hexagon 19">
              <a:extLst>
                <a:ext uri="{FF2B5EF4-FFF2-40B4-BE49-F238E27FC236}">
                  <a16:creationId xmlns="" xmlns:a16="http://schemas.microsoft.com/office/drawing/2014/main" id="{4514D77A-AED2-444B-82BB-9814C0C682F5}"/>
                </a:ext>
              </a:extLst>
            </p:cNvPr>
            <p:cNvSpPr/>
            <p:nvPr/>
          </p:nvSpPr>
          <p:spPr>
            <a:xfrm rot="1857496">
              <a:off x="6835937" y="678875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Hexagon 20">
              <a:extLst>
                <a:ext uri="{FF2B5EF4-FFF2-40B4-BE49-F238E27FC236}">
                  <a16:creationId xmlns="" xmlns:a16="http://schemas.microsoft.com/office/drawing/2014/main" id="{CD65206A-6835-40C2-8A1D-D0BFF45A43CC}"/>
                </a:ext>
              </a:extLst>
            </p:cNvPr>
            <p:cNvSpPr/>
            <p:nvPr/>
          </p:nvSpPr>
          <p:spPr>
            <a:xfrm rot="1857496">
              <a:off x="6835936" y="2256663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Hexagon 21">
              <a:extLst>
                <a:ext uri="{FF2B5EF4-FFF2-40B4-BE49-F238E27FC236}">
                  <a16:creationId xmlns="" xmlns:a16="http://schemas.microsoft.com/office/drawing/2014/main" id="{A2196AAF-86C4-4B45-9662-844F8E8F2A81}"/>
                </a:ext>
              </a:extLst>
            </p:cNvPr>
            <p:cNvSpPr/>
            <p:nvPr/>
          </p:nvSpPr>
          <p:spPr>
            <a:xfrm rot="1857496">
              <a:off x="6835935" y="3810293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Hexagon 22">
              <a:extLst>
                <a:ext uri="{FF2B5EF4-FFF2-40B4-BE49-F238E27FC236}">
                  <a16:creationId xmlns="" xmlns:a16="http://schemas.microsoft.com/office/drawing/2014/main" id="{6BB2E8E7-064C-4528-AC7A-16013ED00201}"/>
                </a:ext>
              </a:extLst>
            </p:cNvPr>
            <p:cNvSpPr/>
            <p:nvPr/>
          </p:nvSpPr>
          <p:spPr>
            <a:xfrm rot="1857496">
              <a:off x="6835934" y="5363922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Hexagon 23">
              <a:extLst>
                <a:ext uri="{FF2B5EF4-FFF2-40B4-BE49-F238E27FC236}">
                  <a16:creationId xmlns="" xmlns:a16="http://schemas.microsoft.com/office/drawing/2014/main" id="{8F40CE7E-B673-49A7-ABCF-8C031CBDE64B}"/>
                </a:ext>
              </a:extLst>
            </p:cNvPr>
            <p:cNvSpPr/>
            <p:nvPr/>
          </p:nvSpPr>
          <p:spPr>
            <a:xfrm rot="1857496">
              <a:off x="5414210" y="1467769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Hexagon 24">
              <a:extLst>
                <a:ext uri="{FF2B5EF4-FFF2-40B4-BE49-F238E27FC236}">
                  <a16:creationId xmlns="" xmlns:a16="http://schemas.microsoft.com/office/drawing/2014/main" id="{694DD9AF-008C-4F9E-9893-BB195FEF9DC3}"/>
                </a:ext>
              </a:extLst>
            </p:cNvPr>
            <p:cNvSpPr/>
            <p:nvPr/>
          </p:nvSpPr>
          <p:spPr>
            <a:xfrm rot="1857496">
              <a:off x="5414210" y="3045558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Hexagon 25">
              <a:extLst>
                <a:ext uri="{FF2B5EF4-FFF2-40B4-BE49-F238E27FC236}">
                  <a16:creationId xmlns="" xmlns:a16="http://schemas.microsoft.com/office/drawing/2014/main" id="{A4D6356E-113D-4F2A-8013-3DD15A1CB2B9}"/>
                </a:ext>
              </a:extLst>
            </p:cNvPr>
            <p:cNvSpPr/>
            <p:nvPr/>
          </p:nvSpPr>
          <p:spPr>
            <a:xfrm rot="1857496">
              <a:off x="5414209" y="4623346"/>
              <a:ext cx="1412340" cy="1217534"/>
            </a:xfrm>
            <a:prstGeom prst="hexagon">
              <a:avLst>
                <a:gd name="adj" fmla="val 28967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36A63DD-334E-4BEE-B4B4-BD69C7B5A8E4}"/>
              </a:ext>
            </a:extLst>
          </p:cNvPr>
          <p:cNvSpPr txBox="1"/>
          <p:nvPr/>
        </p:nvSpPr>
        <p:spPr>
          <a:xfrm>
            <a:off x="5405432" y="2299220"/>
            <a:ext cx="6514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D0D1D2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Any questions?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31459875-0A40-4FD6-971F-C27A8658390A}"/>
              </a:ext>
            </a:extLst>
          </p:cNvPr>
          <p:cNvCxnSpPr>
            <a:cxnSpLocks/>
          </p:cNvCxnSpPr>
          <p:nvPr/>
        </p:nvCxnSpPr>
        <p:spPr>
          <a:xfrm flipV="1">
            <a:off x="5584775" y="3818742"/>
            <a:ext cx="6687908" cy="142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663717B-62E3-457B-B11C-C4C83BDDAD93}"/>
              </a:ext>
            </a:extLst>
          </p:cNvPr>
          <p:cNvSpPr txBox="1"/>
          <p:nvPr/>
        </p:nvSpPr>
        <p:spPr>
          <a:xfrm>
            <a:off x="5505055" y="3925951"/>
            <a:ext cx="5695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D0D1D2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t>Massive thank you to everyone for their input into the delivery of the CURE project in GM and beyond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BCB0330-988E-42A9-A408-E9CB85816EEE}"/>
              </a:ext>
            </a:extLst>
          </p:cNvPr>
          <p:cNvSpPr txBox="1"/>
          <p:nvPr/>
        </p:nvSpPr>
        <p:spPr>
          <a:xfrm>
            <a:off x="412376" y="6409765"/>
            <a:ext cx="7077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Greater Manchester Cancer. All rights reserved.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828385" y="5233954"/>
            <a:ext cx="1286519" cy="1428109"/>
            <a:chOff x="8355500" y="4491069"/>
            <a:chExt cx="1344784" cy="1513491"/>
          </a:xfrm>
        </p:grpSpPr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8C506A03-126D-B942-AF71-37DE8F16E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5500" y="4491069"/>
              <a:ext cx="1344784" cy="151349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EC0D2463-7491-7E47-9556-76372C76C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4731" y="4744095"/>
              <a:ext cx="806323" cy="926532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C3E19B19-BF6E-1C4E-8662-099D7A2C7B25}"/>
                </a:ext>
              </a:extLst>
            </p:cNvPr>
            <p:cNvSpPr/>
            <p:nvPr/>
          </p:nvSpPr>
          <p:spPr>
            <a:xfrm>
              <a:off x="9255417" y="5380353"/>
              <a:ext cx="79207" cy="60896"/>
            </a:xfrm>
            <a:prstGeom prst="rect">
              <a:avLst/>
            </a:prstGeom>
            <a:solidFill>
              <a:srgbClr val="C5D2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7" name="Graphic 47">
            <a:extLst>
              <a:ext uri="{FF2B5EF4-FFF2-40B4-BE49-F238E27FC236}">
                <a16:creationId xmlns="" xmlns:a16="http://schemas.microsoft.com/office/drawing/2014/main" id="{A61550A5-628A-4DF0-8110-42FD4CC7FF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62840" y="2299220"/>
            <a:ext cx="1309983" cy="145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608</Words>
  <Application>Microsoft Office PowerPoint</Application>
  <PresentationFormat>Custom</PresentationFormat>
  <Paragraphs>67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McConnochie</dc:creator>
  <cp:lastModifiedBy>Lavelle Jaqueline (RBV) NHS Christie Tr</cp:lastModifiedBy>
  <cp:revision>54</cp:revision>
  <dcterms:created xsi:type="dcterms:W3CDTF">2019-06-22T21:54:40Z</dcterms:created>
  <dcterms:modified xsi:type="dcterms:W3CDTF">2021-05-24T08:54:48Z</dcterms:modified>
</cp:coreProperties>
</file>